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75" r:id="rId5"/>
    <p:sldId id="272" r:id="rId6"/>
    <p:sldId id="280" r:id="rId7"/>
    <p:sldId id="276" r:id="rId8"/>
    <p:sldId id="277" r:id="rId9"/>
    <p:sldId id="278" r:id="rId10"/>
    <p:sldId id="273" r:id="rId11"/>
    <p:sldId id="298" r:id="rId12"/>
    <p:sldId id="297" r:id="rId13"/>
    <p:sldId id="281" r:id="rId14"/>
    <p:sldId id="299" r:id="rId15"/>
    <p:sldId id="302" r:id="rId16"/>
    <p:sldId id="300" r:id="rId17"/>
    <p:sldId id="313" r:id="rId18"/>
    <p:sldId id="329" r:id="rId19"/>
    <p:sldId id="314" r:id="rId20"/>
    <p:sldId id="315" r:id="rId21"/>
    <p:sldId id="261" r:id="rId22"/>
    <p:sldId id="304" r:id="rId23"/>
    <p:sldId id="330" r:id="rId24"/>
    <p:sldId id="312" r:id="rId25"/>
    <p:sldId id="331" r:id="rId26"/>
    <p:sldId id="303" r:id="rId27"/>
    <p:sldId id="305" r:id="rId28"/>
    <p:sldId id="316" r:id="rId29"/>
    <p:sldId id="306" r:id="rId30"/>
    <p:sldId id="307" r:id="rId31"/>
    <p:sldId id="308" r:id="rId32"/>
    <p:sldId id="309" r:id="rId33"/>
    <p:sldId id="310" r:id="rId34"/>
    <p:sldId id="311" r:id="rId35"/>
    <p:sldId id="270" r:id="rId36"/>
  </p:sldIdLst>
  <p:sldSz cx="24384000" cy="13716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21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HIYONG\Documents\Tencent%20Files\1162526220\FileRecv\%25E5%2585%25B3%25E4%25BA%258E%25E6%2594%25AF%25E6%258C%2581%25E4%25B8%25AA%25E6%2580%25A7%25E5%258C%2596%25E5%25AE%259A%25E5%2588%25B6%25E7%259A%2584%25E6%2597%2585%25E6%25B8%25B8%25E8%25A7%25A3%25E5%2586%25B3%25E6%2596%25B9%25E6%25A1%2588%25E7%25BD%2591%25E7%25AB%2599%25E7%259A%2584%25E9%259C%2580.x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SHIYONG\Documents\Tencent%20Files\1162526220\FileRecv\%25E5%2585%25B3%25E4%25BA%258E%25E6%2594%25AF%25E6%258C%2581%25E4%25B8%25AA%25E6%2580%25A7%25E5%258C%2596%25E5%25AE%259A%25E5%2588%25B6%25E7%259A%2584%25E6%2597%2585%25E6%25B8%25B8%25E8%25A7%25A3%25E5%2586%25B3%25E6%2596%25B9%25E6%25A1%2588%25E7%25BD%2591%25E7%25AB%2599%25E7%259A%2584%25E9%259C%2580.x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82276168102323"/>
          <c:y val="0.101032448377581"/>
          <c:w val="0.907856956408248"/>
          <c:h val="0.816371681415929"/>
        </c:manualLayout>
      </c:layout>
      <c:barChart>
        <c:barDir val="col"/>
        <c:grouping val="clustered"/>
        <c:varyColors val="0"/>
        <c:ser>
          <c:idx val="0"/>
          <c:order val="0"/>
          <c:invertIfNegative val="0"/>
          <c:dLbls>
            <c:delete val="1"/>
          </c:dLbls>
          <c:val>
            <c:numRef>
              <c:f>'[%E5%85%B3%E4%BA%8E%E6%94%AF%E6%8C%81%E4%B8%AA%E6%80%A7%E5%8C%96%E5%AE%9A%E5%88%B6%E7%9A%84%E6%97%85%E6%B8%B8%E8%A7%A3%E5%86%B3%E6%96%B9%E6%A1%88%E7%BD%91%E7%AB%99%E7%9A%84%E9%9C%80.xl.xlsx]Q5'!$C$20:$G$20</c:f>
              <c:numCache>
                <c:formatCode>General</c:formatCode>
                <c:ptCount val="5"/>
                <c:pt idx="0">
                  <c:v>9</c:v>
                </c:pt>
                <c:pt idx="1">
                  <c:v>16</c:v>
                </c:pt>
                <c:pt idx="2">
                  <c:v>23</c:v>
                </c:pt>
                <c:pt idx="3">
                  <c:v>29</c:v>
                </c:pt>
                <c:pt idx="4">
                  <c:v>35</c:v>
                </c:pt>
              </c:numCache>
            </c:numRef>
          </c:val>
        </c:ser>
        <c:dLbls>
          <c:showLegendKey val="0"/>
          <c:showVal val="0"/>
          <c:showCatName val="0"/>
          <c:showSerName val="0"/>
          <c:showPercent val="0"/>
          <c:showBubbleSize val="0"/>
        </c:dLbls>
        <c:gapWidth val="150"/>
        <c:axId val="50050001"/>
        <c:axId val="50050002"/>
      </c:barChart>
      <c:catAx>
        <c:axId val="50050001"/>
        <c:scaling>
          <c:orientation val="minMax"/>
        </c:scaling>
        <c:delete val="0"/>
        <c:axPos val="b"/>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50050002"/>
        <c:crosses val="autoZero"/>
        <c:auto val="1"/>
        <c:lblAlgn val="ctr"/>
        <c:lblOffset val="100"/>
        <c:noMultiLvlLbl val="0"/>
      </c:catAx>
      <c:valAx>
        <c:axId val="5005000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50050001"/>
        <c:crosses val="autoZero"/>
        <c:crossBetween val="between"/>
      </c:valAx>
    </c:plotArea>
    <c:plotVisOnly val="1"/>
    <c:dispBlanksAs val="gap"/>
    <c:showDLblsOverMax val="0"/>
  </c:chart>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7081545064378"/>
          <c:y val="0.110609903852286"/>
          <c:w val="0.907856956408248"/>
          <c:h val="0.816371681415929"/>
        </c:manualLayout>
      </c:layout>
      <c:barChart>
        <c:barDir val="col"/>
        <c:grouping val="clustered"/>
        <c:varyColors val="0"/>
        <c:ser>
          <c:idx val="0"/>
          <c:order val="0"/>
          <c:invertIfNegative val="0"/>
          <c:dLbls>
            <c:delete val="1"/>
          </c:dLbls>
          <c:val>
            <c:numRef>
              <c:f>'[%E5%85%B3%E4%BA%8E%E6%94%AF%E6%8C%81%E4%B8%AA%E6%80%A7%E5%8C%96%E5%AE%9A%E5%88%B6%E7%9A%84%E6%97%85%E6%B8%B8%E8%A7%A3%E5%86%B3%E6%96%B9%E6%A1%88%E7%BD%91%E7%AB%99%E7%9A%84%E9%9C%80.xl.xlsx]Q6'!$C$20:$G$20</c:f>
              <c:numCache>
                <c:formatCode>General</c:formatCode>
                <c:ptCount val="5"/>
                <c:pt idx="0">
                  <c:v>34</c:v>
                </c:pt>
                <c:pt idx="1">
                  <c:v>24</c:v>
                </c:pt>
                <c:pt idx="2">
                  <c:v>19</c:v>
                </c:pt>
                <c:pt idx="3">
                  <c:v>23</c:v>
                </c:pt>
                <c:pt idx="4">
                  <c:v>12</c:v>
                </c:pt>
              </c:numCache>
            </c:numRef>
          </c:val>
        </c:ser>
        <c:dLbls>
          <c:showLegendKey val="0"/>
          <c:showVal val="0"/>
          <c:showCatName val="0"/>
          <c:showSerName val="0"/>
          <c:showPercent val="0"/>
          <c:showBubbleSize val="0"/>
        </c:dLbls>
        <c:gapWidth val="150"/>
        <c:axId val="50060001"/>
        <c:axId val="50060002"/>
      </c:barChart>
      <c:catAx>
        <c:axId val="50060001"/>
        <c:scaling>
          <c:orientation val="minMax"/>
        </c:scaling>
        <c:delete val="0"/>
        <c:axPos val="b"/>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50060002"/>
        <c:crosses val="autoZero"/>
        <c:auto val="1"/>
        <c:lblAlgn val="ctr"/>
        <c:lblOffset val="100"/>
        <c:noMultiLvlLbl val="0"/>
      </c:catAx>
      <c:valAx>
        <c:axId val="5006000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50060001"/>
        <c:crosses val="autoZero"/>
        <c:crossBetween val="between"/>
      </c:valAx>
    </c:plotArea>
    <c:plotVisOnly val="1"/>
    <c:dispBlanksAs val="gap"/>
    <c:showDLblsOverMax val="0"/>
  </c:chart>
  <c:txPr>
    <a:bodyPr/>
    <a:lstStyle/>
    <a:p>
      <a:pPr>
        <a:defRPr lang="zh-CN"/>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6A60F8B-55A5-4810-B62A-BAFC340AFCD8}"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de-D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de-DE"/>
          </a:p>
        </p:txBody>
      </p:sp>
      <p:sp>
        <p:nvSpPr>
          <p:cNvPr id="5" name="Date Placeholder 4"/>
          <p:cNvSpPr>
            <a:spLocks noGrp="1"/>
          </p:cNvSpPr>
          <p:nvPr>
            <p:ph type="dt" sz="half" idx="10"/>
          </p:nvPr>
        </p:nvSpPr>
        <p:spPr/>
        <p:txBody>
          <a:bodyPr/>
          <a:lstStyle/>
          <a:p>
            <a:fld id="{F6A60F8B-55A5-4810-B62A-BAFC340AFCD8}" type="datetimeFigureOut">
              <a:rPr lang="de-DE" smtClean="0"/>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B2A4CF-930A-4403-BB03-5469F3E03291}" type="slidenum">
              <a:rPr lang="de-DE" smtClean="0"/>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de-D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de-DE"/>
          </a:p>
        </p:txBody>
      </p:sp>
      <p:sp>
        <p:nvSpPr>
          <p:cNvPr id="7" name="Date Placeholder 6"/>
          <p:cNvSpPr>
            <a:spLocks noGrp="1"/>
          </p:cNvSpPr>
          <p:nvPr>
            <p:ph type="dt" sz="half" idx="10"/>
          </p:nvPr>
        </p:nvSpPr>
        <p:spPr/>
        <p:txBody>
          <a:bodyPr/>
          <a:lstStyle/>
          <a:p>
            <a:fld id="{F6A60F8B-55A5-4810-B62A-BAFC340AFCD8}" type="datetimeFigureOut">
              <a:rPr lang="de-DE" smtClean="0"/>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1B2A4CF-930A-4403-BB03-5469F3E03291}" type="slidenum">
              <a:rPr lang="de-DE" smtClean="0"/>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Date Placeholder 2"/>
          <p:cNvSpPr>
            <a:spLocks noGrp="1"/>
          </p:cNvSpPr>
          <p:nvPr>
            <p:ph type="dt" sz="half" idx="10"/>
          </p:nvPr>
        </p:nvSpPr>
        <p:spPr/>
        <p:txBody>
          <a:bodyPr/>
          <a:lstStyle/>
          <a:p>
            <a:fld id="{F6A60F8B-55A5-4810-B62A-BAFC340AFCD8}" type="datetimeFigureOut">
              <a:rPr lang="de-DE" smtClean="0"/>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D1B2A4CF-930A-4403-BB03-5469F3E03291}" type="slidenum">
              <a:rPr lang="de-DE" smtClean="0"/>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A60F8B-55A5-4810-B62A-BAFC340AFCD8}" type="datetimeFigureOut">
              <a:rPr lang="de-DE" smtClean="0"/>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D1B2A4CF-930A-4403-BB03-5469F3E03291}" type="slidenum">
              <a:rPr lang="de-DE" smtClean="0"/>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de-D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6A60F8B-55A5-4810-B62A-BAFC340AFCD8}" type="datetimeFigureOut">
              <a:rPr lang="de-DE" smtClean="0"/>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B2A4CF-930A-4403-BB03-5469F3E03291}" type="slidenum">
              <a:rPr lang="de-DE" smtClean="0"/>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6A60F8B-55A5-4810-B62A-BAFC340AFCD8}" type="datetimeFigureOut">
              <a:rPr lang="de-DE" smtClean="0"/>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B2A4CF-930A-4403-BB03-5469F3E03291}" type="slidenum">
              <a:rPr lang="de-DE" smtClean="0"/>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de-D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de-D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60F8B-55A5-4810-B62A-BAFC340AFCD8}" type="datetimeFigureOut">
              <a:rPr lang="de-DE" smtClean="0"/>
            </a:fld>
            <a:endParaRPr lang="de-D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2A4CF-930A-4403-BB03-5469F3E03291}" type="slidenum">
              <a:rPr lang="de-DE" smtClean="0"/>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1.xml"/><Relationship Id="rId5" Type="http://schemas.openxmlformats.org/officeDocument/2006/relationships/image" Target="../media/image14.wmf"/><Relationship Id="rId4" Type="http://schemas.openxmlformats.org/officeDocument/2006/relationships/oleObject" Target="../embeddings/oleObject3.bin"/><Relationship Id="rId3" Type="http://schemas.openxmlformats.org/officeDocument/2006/relationships/image" Target="../media/image13.wmf"/><Relationship Id="rId2" Type="http://schemas.openxmlformats.org/officeDocument/2006/relationships/oleObject" Target="../embeddings/oleObject2.bin"/><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image" Target="../media/image15.wmf"/><Relationship Id="rId2" Type="http://schemas.openxmlformats.org/officeDocument/2006/relationships/oleObject" Target="../embeddings/oleObject4.bin"/><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1.xml"/><Relationship Id="rId3" Type="http://schemas.openxmlformats.org/officeDocument/2006/relationships/image" Target="../media/image17.wmf"/><Relationship Id="rId2" Type="http://schemas.openxmlformats.org/officeDocument/2006/relationships/oleObject" Target="../embeddings/oleObject5.bin"/><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1.xml"/><Relationship Id="rId3" Type="http://schemas.openxmlformats.org/officeDocument/2006/relationships/image" Target="../media/image13.wmf"/><Relationship Id="rId2" Type="http://schemas.openxmlformats.org/officeDocument/2006/relationships/oleObject" Target="../embeddings/oleObject6.bin"/><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1.xml"/><Relationship Id="rId3" Type="http://schemas.openxmlformats.org/officeDocument/2006/relationships/image" Target="../media/image14.wmf"/><Relationship Id="rId2" Type="http://schemas.openxmlformats.org/officeDocument/2006/relationships/oleObject" Target="../embeddings/oleObject7.bin"/><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1.xml"/><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1.xml"/><Relationship Id="rId3" Type="http://schemas.openxmlformats.org/officeDocument/2006/relationships/image" Target="../media/image19.wmf"/><Relationship Id="rId2" Type="http://schemas.openxmlformats.org/officeDocument/2006/relationships/oleObject" Target="../embeddings/oleObject9.bin"/><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1.xml"/><Relationship Id="rId3" Type="http://schemas.openxmlformats.org/officeDocument/2006/relationships/image" Target="../media/image20.wmf"/><Relationship Id="rId2" Type="http://schemas.openxmlformats.org/officeDocument/2006/relationships/oleObject" Target="../embeddings/oleObject10.bin"/><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1.xml"/><Relationship Id="rId3" Type="http://schemas.openxmlformats.org/officeDocument/2006/relationships/image" Target="../media/image21.wmf"/><Relationship Id="rId2" Type="http://schemas.openxmlformats.org/officeDocument/2006/relationships/oleObject" Target="../embeddings/oleObject11.bin"/><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chart" Target="../charts/chart2.xml"/><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Group 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541" name="Group 541"/>
          <p:cNvGrpSpPr/>
          <p:nvPr/>
        </p:nvGrpSpPr>
        <p:grpSpPr>
          <a:xfrm>
            <a:off x="4467372" y="4860127"/>
            <a:ext cx="16171072" cy="5330825"/>
            <a:chOff x="222250" y="-1240790"/>
            <a:chExt cx="16171072" cy="5330825"/>
          </a:xfrm>
        </p:grpSpPr>
        <p:sp>
          <p:nvSpPr>
            <p:cNvPr id="2" name="text 541"/>
            <p:cNvSpPr/>
            <p:nvPr/>
          </p:nvSpPr>
          <p:spPr>
            <a:xfrm>
              <a:off x="222250" y="-1240790"/>
              <a:ext cx="16171072" cy="5330825"/>
            </a:xfrm>
            <a:prstGeom prst="rect">
              <a:avLst/>
            </a:prstGeom>
            <a:ln w="25400">
              <a:miter lim="400000"/>
            </a:ln>
          </p:spPr>
          <p:txBody>
            <a:bodyPr wrap="square" lIns="0" tIns="0" rIns="0" bIns="0" numCol="1" anchor="t">
              <a:spAutoFit/>
            </a:bodyPr>
            <a:lstStyle>
              <a:lvl1pPr algn="ctr">
                <a:lnSpc>
                  <a:spcPct val="89000"/>
                </a:lnSpc>
                <a:defRPr spc="660">
                  <a:solidFill>
                    <a:srgbClr val="F2F2F2">
                      <a:alpha val="100000"/>
                    </a:srgbClr>
                  </a:solidFill>
                  <a:latin typeface="安卓中文"/>
                  <a:ea typeface="安卓中文"/>
                  <a:cs typeface="安卓中文"/>
                  <a:sym typeface="安卓中文"/>
                </a:defRPr>
              </a:lvl1pPr>
            </a:lstStyle>
            <a:p>
              <a:pPr marL="0" lvl="0" indent="0" eaLnBrk="1" hangingPunct="1">
                <a:lnSpc>
                  <a:spcPct val="140000"/>
                </a:lnSpc>
                <a:spcBef>
                  <a:spcPct val="0"/>
                </a:spcBef>
                <a:buNone/>
              </a:pPr>
              <a:r>
                <a:rPr lang="zh-CN" altLang="en-US" sz="9600" dirty="0">
                  <a:solidFill>
                    <a:schemeClr val="bg1">
                      <a:lumMod val="95000"/>
                    </a:schemeClr>
                  </a:solidFill>
                  <a:latin typeface="方正兰亭超细黑简体" panose="02000000000000000000" charset="-122"/>
                  <a:ea typeface="方正兰亭超细黑简体" panose="02000000000000000000" charset="-122"/>
                  <a:sym typeface="HelveticaNeueLT Pro 67 MdCn" panose="02010600030101010101" pitchFamily="2" charset="-122"/>
                </a:rPr>
                <a:t>让用户更好的发现世界</a:t>
              </a:r>
              <a:endParaRPr lang="zh-CN" altLang="en-US" sz="9600" dirty="0">
                <a:solidFill>
                  <a:schemeClr val="bg1">
                    <a:lumMod val="95000"/>
                  </a:schemeClr>
                </a:solidFill>
                <a:latin typeface="方正兰亭超细黑简体" panose="02000000000000000000" charset="-122"/>
                <a:ea typeface="方正兰亭超细黑简体" panose="02000000000000000000" charset="-122"/>
                <a:sym typeface="HelveticaNeueLT Pro 67 MdCn" panose="02010600030101010101" pitchFamily="2" charset="-122"/>
              </a:endParaRPr>
            </a:p>
            <a:p>
              <a:pPr marL="0" lvl="0" indent="0" eaLnBrk="1" hangingPunct="1">
                <a:lnSpc>
                  <a:spcPct val="140000"/>
                </a:lnSpc>
                <a:spcBef>
                  <a:spcPct val="0"/>
                </a:spcBef>
                <a:buNone/>
              </a:pPr>
              <a:endParaRPr lang="zh-CN" altLang="en-US" sz="11550" dirty="0">
                <a:solidFill>
                  <a:schemeClr val="bg1">
                    <a:lumMod val="95000"/>
                  </a:schemeClr>
                </a:solidFill>
                <a:latin typeface="方正兰亭超细黑简体" panose="02000000000000000000" charset="-122"/>
                <a:ea typeface="方正兰亭超细黑简体" panose="02000000000000000000" charset="-122"/>
                <a:sym typeface="HelveticaNeueLT Pro 67 MdCn" panose="02010600030101010101" pitchFamily="2" charset="-122"/>
              </a:endParaRPr>
            </a:p>
            <a:p>
              <a:pPr marL="0" lvl="0" indent="0" algn="r" eaLnBrk="1" hangingPunct="1">
                <a:lnSpc>
                  <a:spcPct val="140000"/>
                </a:lnSpc>
                <a:spcBef>
                  <a:spcPct val="0"/>
                </a:spcBef>
                <a:buNone/>
              </a:pPr>
              <a:r>
                <a:rPr lang="en-US" altLang="zh-CN" sz="3600" dirty="0">
                  <a:solidFill>
                    <a:schemeClr val="bg1">
                      <a:lumMod val="95000"/>
                    </a:schemeClr>
                  </a:solidFill>
                  <a:latin typeface="方正兰亭超细黑简体" panose="02000000000000000000" charset="-122"/>
                  <a:ea typeface="方正兰亭超细黑简体" panose="02000000000000000000" charset="-122"/>
                  <a:sym typeface="HelveticaNeueLT Pro 67 MdCn" panose="02010600030101010101" pitchFamily="2" charset="-122"/>
                </a:rPr>
                <a:t>——</a:t>
              </a:r>
              <a:r>
                <a:rPr lang="zh-CN" altLang="en-US" sz="3600" dirty="0">
                  <a:solidFill>
                    <a:schemeClr val="bg1">
                      <a:lumMod val="95000"/>
                    </a:schemeClr>
                  </a:solidFill>
                  <a:latin typeface="方正兰亭超细黑简体" panose="02000000000000000000" charset="-122"/>
                  <a:ea typeface="方正兰亭超细黑简体" panose="02000000000000000000" charset="-122"/>
                  <a:sym typeface="HelveticaNeueLT Pro 67 MdCn" panose="02010600030101010101" pitchFamily="2" charset="-122"/>
                </a:rPr>
                <a:t>软件工程创新实践项目总结</a:t>
              </a:r>
              <a:endParaRPr lang="zh-CN" sz="3600" spc="660">
                <a:latin typeface="方正兰亭超细黑简体" panose="02000000000000000000" charset="-122"/>
                <a:ea typeface="方正兰亭超细黑简体" panose="02000000000000000000" charset="-122"/>
              </a:endParaRPr>
            </a:p>
          </p:txBody>
        </p:sp>
      </p:grpSp>
      <p:grpSp>
        <p:nvGrpSpPr>
          <p:cNvPr id="542" name="Group 542"/>
          <p:cNvGrpSpPr/>
          <p:nvPr/>
        </p:nvGrpSpPr>
        <p:grpSpPr>
          <a:xfrm>
            <a:off x="8761095" y="11119485"/>
            <a:ext cx="6697980" cy="539750"/>
            <a:chOff x="0" y="2119630"/>
            <a:chExt cx="4114662" cy="539750"/>
          </a:xfrm>
        </p:grpSpPr>
        <p:sp>
          <p:nvSpPr>
            <p:cNvPr id="3" name="text 542"/>
            <p:cNvSpPr/>
            <p:nvPr/>
          </p:nvSpPr>
          <p:spPr>
            <a:xfrm>
              <a:off x="0" y="2119630"/>
              <a:ext cx="4114662" cy="539750"/>
            </a:xfrm>
            <a:prstGeom prst="rect">
              <a:avLst/>
            </a:prstGeom>
            <a:ln w="25400">
              <a:miter lim="400000"/>
            </a:ln>
          </p:spPr>
          <p:txBody>
            <a:bodyPr wrap="square" lIns="0" tIns="0" rIns="0" bIns="0" numCol="1" anchor="t">
              <a:spAutoFit/>
            </a:bodyPr>
            <a:lstStyle>
              <a:lvl1pPr algn="ctr">
                <a:lnSpc>
                  <a:spcPct val="114000"/>
                </a:lnSpc>
                <a:defRPr spc="330">
                  <a:solidFill>
                    <a:srgbClr val="F2F2F2">
                      <a:alpha val="100000"/>
                    </a:srgbClr>
                  </a:solidFill>
                  <a:latin typeface="安卓中文"/>
                  <a:ea typeface="安卓中文"/>
                  <a:cs typeface="安卓中文"/>
                  <a:sym typeface="安卓中文"/>
                </a:defRPr>
              </a:lvl1pPr>
            </a:lstStyle>
            <a:p>
              <a:pPr lvl="0">
                <a:defRPr sz="2400" spc="0"/>
              </a:pPr>
              <a:r>
                <a:rPr lang="en-US" altLang="zh-CN" sz="3080" spc="330"/>
                <a:t>516030910293    </a:t>
              </a:r>
              <a:r>
                <a:rPr lang="zh-CN" altLang="en-US" sz="3080" spc="330">
                  <a:ea typeface="宋体" panose="02010600030101010101" pitchFamily="2" charset="-122"/>
                </a:rPr>
                <a:t>姚子航</a:t>
              </a:r>
              <a:endParaRPr lang="zh-CN" altLang="en-US" sz="3080" spc="330">
                <a:ea typeface="宋体" panose="02010600030101010101" pitchFamily="2"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pic>
        <p:nvPicPr>
          <p:cNvPr id="7" name="图片 6"/>
          <p:cNvPicPr>
            <a:picLocks noChangeAspect="1"/>
          </p:cNvPicPr>
          <p:nvPr/>
        </p:nvPicPr>
        <p:blipFill>
          <a:blip r:embed="rId2"/>
          <a:stretch>
            <a:fillRect/>
          </a:stretch>
        </p:blipFill>
        <p:spPr>
          <a:xfrm>
            <a:off x="2384425" y="5346065"/>
            <a:ext cx="19615150" cy="6925945"/>
          </a:xfrm>
          <a:prstGeom prst="rect">
            <a:avLst/>
          </a:prstGeom>
        </p:spPr>
      </p:pic>
      <p:sp>
        <p:nvSpPr>
          <p:cNvPr id="8" name="text 311"/>
          <p:cNvSpPr/>
          <p:nvPr/>
        </p:nvSpPr>
        <p:spPr>
          <a:xfrm>
            <a:off x="2861945" y="2161540"/>
            <a:ext cx="17832070" cy="252476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lgn="l">
              <a:defRPr sz="2400" spc="0"/>
            </a:pPr>
            <a:r>
              <a:rPr lang="zh-CN" sz="7200" spc="220">
                <a:latin typeface="方正兰亭超细黑简体" panose="02000000000000000000" charset="-122"/>
                <a:ea typeface="方正兰亭超细黑简体" panose="02000000000000000000" charset="-122"/>
                <a:sym typeface="+mn-ea"/>
              </a:rPr>
              <a:t>我们希望能够把用户的图片动态进行分类，然后提供位置筛选的功能，便于用户查看</a:t>
            </a:r>
            <a:endParaRPr lang="zh-CN" sz="7200" spc="220">
              <a:latin typeface="方正兰亭超细黑简体" panose="02000000000000000000" charset="-122"/>
              <a:ea typeface="方正兰亭超细黑简体" panose="02000000000000000000"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82" name="Group 382"/>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sp>
        <p:nvSpPr>
          <p:cNvPr id="9" name="文本框 8"/>
          <p:cNvSpPr txBox="1"/>
          <p:nvPr/>
        </p:nvSpPr>
        <p:spPr>
          <a:xfrm>
            <a:off x="2748915" y="2738755"/>
            <a:ext cx="18110835" cy="6516370"/>
          </a:xfrm>
          <a:prstGeom prst="rect">
            <a:avLst/>
          </a:prstGeom>
          <a:noFill/>
        </p:spPr>
        <p:txBody>
          <a:bodyPr wrap="square" rtlCol="0" anchor="t">
            <a:spAutoFit/>
          </a:bodyPr>
          <a:p>
            <a:pPr algn="ctr">
              <a:lnSpc>
                <a:spcPct val="120000"/>
              </a:lnSpc>
            </a:pPr>
            <a:r>
              <a:rPr lang="zh-CN" sz="6600">
                <a:solidFill>
                  <a:schemeClr val="bg1"/>
                </a:solidFill>
                <a:latin typeface="方正兰亭超细黑简体" panose="02000000000000000000" charset="-122"/>
                <a:ea typeface="方正兰亭超细黑简体" panose="02000000000000000000" charset="-122"/>
                <a:sym typeface="+mn-ea"/>
              </a:rPr>
              <a:t>第二次用户调查</a:t>
            </a:r>
            <a:endParaRPr lang="zh-CN" sz="6600">
              <a:solidFill>
                <a:schemeClr val="bg1"/>
              </a:solidFill>
              <a:latin typeface="方正兰亭超细黑简体" panose="02000000000000000000" charset="-122"/>
              <a:ea typeface="方正兰亭超细黑简体" panose="02000000000000000000" charset="-122"/>
              <a:sym typeface="+mn-ea"/>
            </a:endParaRPr>
          </a:p>
          <a:p>
            <a:pPr algn="ctr">
              <a:lnSpc>
                <a:spcPct val="120000"/>
              </a:lnSpc>
            </a:pPr>
            <a:endParaRPr lang="zh-CN" sz="6600">
              <a:solidFill>
                <a:schemeClr val="bg1"/>
              </a:solidFill>
              <a:latin typeface="方正兰亭超细黑简体" panose="02000000000000000000" charset="-122"/>
              <a:ea typeface="方正兰亭超细黑简体" panose="02000000000000000000" charset="-122"/>
              <a:sym typeface="+mn-ea"/>
            </a:endParaRPr>
          </a:p>
          <a:p>
            <a:pPr algn="l">
              <a:lnSpc>
                <a:spcPct val="120000"/>
              </a:lnSpc>
            </a:pPr>
            <a:r>
              <a:rPr lang="zh-CN" sz="5400">
                <a:solidFill>
                  <a:schemeClr val="bg1"/>
                </a:solidFill>
                <a:latin typeface="方正兰亭超细黑简体" panose="02000000000000000000" charset="-122"/>
                <a:ea typeface="方正兰亭超细黑简体" panose="02000000000000000000" charset="-122"/>
                <a:sym typeface="+mn-ea"/>
              </a:rPr>
              <a:t>本次用户调查，是在初步做出产品之后，以面对面问问题的方式，期望用户当面对产品及方案作出评价</a:t>
            </a:r>
            <a:r>
              <a:rPr lang="en-US" altLang="zh-CN" sz="5400">
                <a:solidFill>
                  <a:schemeClr val="bg1"/>
                </a:solidFill>
                <a:latin typeface="方正兰亭超细黑简体" panose="02000000000000000000" charset="-122"/>
                <a:ea typeface="方正兰亭超细黑简体" panose="02000000000000000000" charset="-122"/>
                <a:sym typeface="+mn-ea"/>
              </a:rPr>
              <a:t>,</a:t>
            </a:r>
            <a:r>
              <a:rPr lang="zh-CN" altLang="en-US" sz="5400">
                <a:solidFill>
                  <a:schemeClr val="bg1"/>
                </a:solidFill>
                <a:latin typeface="方正兰亭超细黑简体" panose="02000000000000000000" charset="-122"/>
                <a:ea typeface="方正兰亭超细黑简体" panose="02000000000000000000" charset="-122"/>
                <a:sym typeface="+mn-ea"/>
              </a:rPr>
              <a:t>来考察产品是否</a:t>
            </a:r>
            <a:r>
              <a:rPr lang="zh-CN" sz="5400">
                <a:solidFill>
                  <a:schemeClr val="bg1"/>
                </a:solidFill>
                <a:latin typeface="方正兰亭超细黑简体" panose="02000000000000000000" charset="-122"/>
                <a:ea typeface="方正兰亭超细黑简体" panose="02000000000000000000" charset="-122"/>
                <a:sym typeface="+mn-ea"/>
              </a:rPr>
              <a:t>找到用户的需求。</a:t>
            </a:r>
            <a:endParaRPr lang="zh-CN" sz="5400">
              <a:solidFill>
                <a:schemeClr val="bg1"/>
              </a:solidFill>
              <a:latin typeface="方正兰亭超细黑简体" panose="02000000000000000000" charset="-122"/>
              <a:ea typeface="方正兰亭超细黑简体" panose="02000000000000000000" charset="-122"/>
              <a:sym typeface="+mn-ea"/>
            </a:endParaRPr>
          </a:p>
          <a:p>
            <a:pPr algn="l">
              <a:lnSpc>
                <a:spcPct val="120000"/>
              </a:lnSpc>
            </a:pPr>
            <a:endParaRPr lang="zh-CN" altLang="en-US" sz="5400">
              <a:solidFill>
                <a:schemeClr val="bg1"/>
              </a:solidFill>
              <a:latin typeface="方正兰亭超细黑简体" panose="02000000000000000000" charset="-122"/>
              <a:ea typeface="方正兰亭超细黑简体" panose="02000000000000000000"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82" name="Group 382"/>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97" name="Group 397"/>
          <p:cNvGrpSpPr/>
          <p:nvPr/>
        </p:nvGrpSpPr>
        <p:grpSpPr>
          <a:xfrm>
            <a:off x="2819872" y="2645734"/>
            <a:ext cx="12751505" cy="9197217"/>
            <a:chOff x="-2308860" y="-3852530"/>
            <a:chExt cx="12751505" cy="9197217"/>
          </a:xfrm>
        </p:grpSpPr>
        <p:grpSp>
          <p:nvGrpSpPr>
            <p:cNvPr id="398" name="Group 398"/>
            <p:cNvGrpSpPr/>
            <p:nvPr/>
          </p:nvGrpSpPr>
          <p:grpSpPr>
            <a:xfrm>
              <a:off x="-2308860" y="-3852530"/>
              <a:ext cx="9128308" cy="3058617"/>
              <a:chOff x="-2308860" y="-3852530"/>
              <a:chExt cx="9128308" cy="3058617"/>
            </a:xfrm>
          </p:grpSpPr>
          <p:sp>
            <p:nvSpPr>
              <p:cNvPr id="402" name="image 402"/>
              <p:cNvSpPr/>
              <p:nvPr/>
            </p:nvSpPr>
            <p:spPr>
              <a:xfrm>
                <a:off x="-2308860" y="-3527588"/>
                <a:ext cx="2667548" cy="2733675"/>
              </a:xfrm>
              <a:custGeom>
                <a:avLst/>
                <a:gdLst/>
                <a:ahLst/>
                <a:cxnLst>
                  <a:cxn ang="0">
                    <a:pos x="wd2" y="hd2"/>
                  </a:cxn>
                  <a:cxn ang="5400000">
                    <a:pos x="wd2" y="hd2"/>
                  </a:cxn>
                  <a:cxn ang="10800000">
                    <a:pos x="wd2" y="hd2"/>
                  </a:cxn>
                  <a:cxn ang="16200000">
                    <a:pos x="wd2" y="hd2"/>
                  </a:cxn>
                </a:cxnLst>
                <a:rect l="0" t="0" r="r" b="b"/>
                <a:pathLst>
                  <a:path w="2667545" h="2733681" extrusionOk="0">
                    <a:moveTo>
                      <a:pt x="0" y="0"/>
                    </a:moveTo>
                    <a:lnTo>
                      <a:pt x="2667548" y="0"/>
                    </a:lnTo>
                    <a:lnTo>
                      <a:pt x="2667548" y="2733675"/>
                    </a:lnTo>
                    <a:lnTo>
                      <a:pt x="0" y="2733675"/>
                    </a:lnTo>
                    <a:close/>
                  </a:path>
                </a:pathLst>
              </a:custGeom>
              <a:blipFill>
                <a:blip r:embed="rId2"/>
                <a:stretch>
                  <a:fillRect/>
                </a:stretch>
              </a:blipFill>
            </p:spPr>
            <p:txBody>
              <a:bodyPr lIns="0" tIns="0" rIns="0" bIns="0" anchor="ctr"/>
              <a:lstStyle/>
              <a:p>
                <a:pPr lvl="0">
                  <a:defRPr sz="2400"/>
                </a:pPr>
                <a:endParaRPr sz="1800"/>
              </a:p>
            </p:txBody>
          </p:sp>
          <p:grpSp>
            <p:nvGrpSpPr>
              <p:cNvPr id="404" name="Group 404"/>
              <p:cNvGrpSpPr/>
              <p:nvPr/>
            </p:nvGrpSpPr>
            <p:grpSpPr>
              <a:xfrm>
                <a:off x="967288" y="-3852530"/>
                <a:ext cx="5852160" cy="3023435"/>
                <a:chOff x="-2140239" y="-4747895"/>
                <a:chExt cx="5852160" cy="3023435"/>
              </a:xfrm>
            </p:grpSpPr>
            <p:sp>
              <p:nvSpPr>
                <p:cNvPr id="1" name="text 404"/>
                <p:cNvSpPr/>
                <p:nvPr/>
              </p:nvSpPr>
              <p:spPr>
                <a:xfrm>
                  <a:off x="-2140239" y="-3248660"/>
                  <a:ext cx="5852160" cy="1524200"/>
                </a:xfrm>
                <a:prstGeom prst="rect">
                  <a:avLst/>
                </a:prstGeom>
                <a:ln w="25400">
                  <a:miter lim="400000"/>
                </a:ln>
              </p:spPr>
              <p:txBody>
                <a:bodyPr wrap="square" lIns="0" tIns="0" rIns="0" bIns="0" numCol="1" anchor="t">
                  <a:spAutoFit/>
                </a:bodyPr>
                <a:lstStyle>
                  <a:lvl1pPr algn="l">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3200" spc="220">
                      <a:latin typeface="方正兰亭超细黑简体" panose="02000000000000000000" charset="-122"/>
                      <a:ea typeface="方正兰亭超细黑简体" panose="02000000000000000000" charset="-122"/>
                    </a:rPr>
                    <a:t>答：好像</a:t>
                  </a:r>
                  <a:r>
                    <a:rPr lang="en-US" altLang="zh-CN" sz="3200" spc="220">
                      <a:latin typeface="方正兰亭超细黑简体" panose="02000000000000000000" charset="-122"/>
                      <a:ea typeface="方正兰亭超细黑简体" panose="02000000000000000000" charset="-122"/>
                    </a:rPr>
                    <a:t>ins</a:t>
                  </a:r>
                  <a:r>
                    <a:rPr lang="zh-CN" altLang="en-US" sz="3200" spc="220">
                      <a:latin typeface="方正兰亭超细黑简体" panose="02000000000000000000" charset="-122"/>
                      <a:ea typeface="方正兰亭超细黑简体" panose="02000000000000000000" charset="-122"/>
                    </a:rPr>
                    <a:t>啊，这样的产品太多了</a:t>
                  </a:r>
                  <a:endParaRPr lang="zh-CN" altLang="en-US" sz="3200" spc="220">
                    <a:latin typeface="方正兰亭超细黑简体" panose="02000000000000000000" charset="-122"/>
                    <a:ea typeface="方正兰亭超细黑简体" panose="02000000000000000000" charset="-122"/>
                  </a:endParaRPr>
                </a:p>
              </p:txBody>
            </p:sp>
            <p:grpSp>
              <p:nvGrpSpPr>
                <p:cNvPr id="403" name="Group 403"/>
                <p:cNvGrpSpPr/>
                <p:nvPr/>
              </p:nvGrpSpPr>
              <p:grpSpPr>
                <a:xfrm>
                  <a:off x="-2140239" y="-4747895"/>
                  <a:ext cx="4726777" cy="575310"/>
                  <a:chOff x="-1766570" y="-3772535"/>
                  <a:chExt cx="4726777" cy="575310"/>
                </a:xfrm>
              </p:grpSpPr>
              <p:sp>
                <p:nvSpPr>
                  <p:cNvPr id="2" name="text 403"/>
                  <p:cNvSpPr/>
                  <p:nvPr/>
                </p:nvSpPr>
                <p:spPr>
                  <a:xfrm>
                    <a:off x="-1766570" y="-3772535"/>
                    <a:ext cx="4726777" cy="575310"/>
                  </a:xfrm>
                  <a:prstGeom prst="rect">
                    <a:avLst/>
                  </a:prstGeom>
                  <a:ln w="25400">
                    <a:miter lim="400000"/>
                  </a:ln>
                </p:spPr>
                <p:txBody>
                  <a:bodyPr wrap="square" lIns="0" tIns="0" rIns="0" bIns="0" numCol="1" anchor="t">
                    <a:spAutoFit/>
                  </a:bodyPr>
                  <a:lstStyle>
                    <a:lvl1pPr algn="l">
                      <a:lnSpc>
                        <a:spcPct val="104000"/>
                      </a:lnSpc>
                      <a:defRPr spc="330">
                        <a:solidFill>
                          <a:srgbClr val="F2F2F2">
                            <a:alpha val="100000"/>
                          </a:srgbClr>
                        </a:solidFill>
                        <a:latin typeface="安卓中文"/>
                        <a:ea typeface="安卓中文"/>
                        <a:cs typeface="安卓中文"/>
                        <a:sym typeface="安卓中文"/>
                      </a:defRPr>
                    </a:lvl1pPr>
                  </a:lstStyle>
                  <a:p>
                    <a:pPr lvl="0">
                      <a:defRPr sz="2400" spc="0"/>
                    </a:pPr>
                    <a:r>
                      <a:rPr lang="zh-CN" sz="3600" spc="330">
                        <a:latin typeface="方正兰亭超细黑简体" panose="02000000000000000000" charset="-122"/>
                        <a:ea typeface="方正兰亭超细黑简体" panose="02000000000000000000" charset="-122"/>
                      </a:rPr>
                      <a:t>访谈对象</a:t>
                    </a:r>
                    <a:r>
                      <a:rPr lang="en-US" altLang="zh-CN" sz="3600" spc="330">
                        <a:latin typeface="方正兰亭超细黑简体" panose="02000000000000000000" charset="-122"/>
                        <a:ea typeface="方正兰亭超细黑简体" panose="02000000000000000000" charset="-122"/>
                      </a:rPr>
                      <a:t>A</a:t>
                    </a:r>
                    <a:endParaRPr lang="zh-CN" sz="3600" spc="330">
                      <a:latin typeface="方正兰亭超细黑简体" panose="02000000000000000000" charset="-122"/>
                      <a:ea typeface="方正兰亭超细黑简体" panose="02000000000000000000" charset="-122"/>
                    </a:endParaRPr>
                  </a:p>
                </p:txBody>
              </p:sp>
            </p:grpSp>
          </p:grpSp>
        </p:grpSp>
        <p:grpSp>
          <p:nvGrpSpPr>
            <p:cNvPr id="399" name="Group 399"/>
            <p:cNvGrpSpPr/>
            <p:nvPr/>
          </p:nvGrpSpPr>
          <p:grpSpPr>
            <a:xfrm>
              <a:off x="7628721" y="-3599180"/>
              <a:ext cx="2708666" cy="2883697"/>
              <a:chOff x="720719" y="-3599180"/>
              <a:chExt cx="2708666" cy="2883697"/>
            </a:xfrm>
          </p:grpSpPr>
          <p:sp>
            <p:nvSpPr>
              <p:cNvPr id="405" name="image 405"/>
              <p:cNvSpPr/>
              <p:nvPr/>
            </p:nvSpPr>
            <p:spPr>
              <a:xfrm>
                <a:off x="720719" y="-3599180"/>
                <a:ext cx="2708666" cy="2883697"/>
              </a:xfrm>
              <a:custGeom>
                <a:avLst/>
                <a:gdLst/>
                <a:ahLst/>
                <a:cxnLst>
                  <a:cxn ang="0">
                    <a:pos x="wd2" y="hd2"/>
                  </a:cxn>
                  <a:cxn ang="5400000">
                    <a:pos x="wd2" y="hd2"/>
                  </a:cxn>
                  <a:cxn ang="10800000">
                    <a:pos x="wd2" y="hd2"/>
                  </a:cxn>
                  <a:cxn ang="16200000">
                    <a:pos x="wd2" y="hd2"/>
                  </a:cxn>
                </a:cxnLst>
                <a:rect l="0" t="0" r="r" b="b"/>
                <a:pathLst>
                  <a:path w="2708672" h="2883699" extrusionOk="0">
                    <a:moveTo>
                      <a:pt x="0" y="0"/>
                    </a:moveTo>
                    <a:lnTo>
                      <a:pt x="2708666" y="0"/>
                    </a:lnTo>
                    <a:lnTo>
                      <a:pt x="2708666" y="2883697"/>
                    </a:lnTo>
                    <a:lnTo>
                      <a:pt x="0" y="2883697"/>
                    </a:lnTo>
                    <a:close/>
                  </a:path>
                </a:pathLst>
              </a:custGeom>
              <a:blipFill>
                <a:blip r:embed="rId3"/>
                <a:stretch>
                  <a:fillRect/>
                </a:stretch>
              </a:blipFill>
            </p:spPr>
            <p:txBody>
              <a:bodyPr lIns="0" tIns="0" rIns="0" bIns="0" anchor="ctr"/>
              <a:lstStyle/>
              <a:p>
                <a:pPr lvl="0">
                  <a:defRPr sz="2400"/>
                </a:pPr>
                <a:endParaRPr sz="1800"/>
              </a:p>
            </p:txBody>
          </p:sp>
        </p:grpSp>
        <p:grpSp>
          <p:nvGrpSpPr>
            <p:cNvPr id="400" name="Group 400"/>
            <p:cNvGrpSpPr/>
            <p:nvPr/>
          </p:nvGrpSpPr>
          <p:grpSpPr>
            <a:xfrm>
              <a:off x="-2308860" y="2664866"/>
              <a:ext cx="2667548" cy="2647950"/>
              <a:chOff x="-2308860" y="-972495"/>
              <a:chExt cx="2667548" cy="2647950"/>
            </a:xfrm>
          </p:grpSpPr>
          <p:sp>
            <p:nvSpPr>
              <p:cNvPr id="408" name="image 408"/>
              <p:cNvSpPr/>
              <p:nvPr/>
            </p:nvSpPr>
            <p:spPr>
              <a:xfrm>
                <a:off x="-2308860" y="-972495"/>
                <a:ext cx="2667548" cy="2647950"/>
              </a:xfrm>
              <a:custGeom>
                <a:avLst/>
                <a:gdLst/>
                <a:ahLst/>
                <a:cxnLst>
                  <a:cxn ang="0">
                    <a:pos x="wd2" y="hd2"/>
                  </a:cxn>
                  <a:cxn ang="5400000">
                    <a:pos x="wd2" y="hd2"/>
                  </a:cxn>
                  <a:cxn ang="10800000">
                    <a:pos x="wd2" y="hd2"/>
                  </a:cxn>
                  <a:cxn ang="16200000">
                    <a:pos x="wd2" y="hd2"/>
                  </a:cxn>
                </a:cxnLst>
                <a:rect l="0" t="0" r="r" b="b"/>
                <a:pathLst>
                  <a:path w="2667545" h="2647956" extrusionOk="0">
                    <a:moveTo>
                      <a:pt x="0" y="0"/>
                    </a:moveTo>
                    <a:lnTo>
                      <a:pt x="2667548" y="0"/>
                    </a:lnTo>
                    <a:lnTo>
                      <a:pt x="2667548" y="2647950"/>
                    </a:lnTo>
                    <a:lnTo>
                      <a:pt x="0" y="2647950"/>
                    </a:lnTo>
                    <a:close/>
                  </a:path>
                </a:pathLst>
              </a:custGeom>
              <a:blipFill>
                <a:blip r:embed="rId4"/>
                <a:stretch>
                  <a:fillRect/>
                </a:stretch>
              </a:blipFill>
            </p:spPr>
            <p:txBody>
              <a:bodyPr lIns="0" tIns="0" rIns="0" bIns="0" anchor="ctr"/>
              <a:lstStyle/>
              <a:p>
                <a:pPr lvl="0">
                  <a:defRPr sz="2400"/>
                </a:pPr>
                <a:endParaRPr sz="1800"/>
              </a:p>
            </p:txBody>
          </p:sp>
        </p:grpSp>
        <p:grpSp>
          <p:nvGrpSpPr>
            <p:cNvPr id="401" name="Group 401"/>
            <p:cNvGrpSpPr/>
            <p:nvPr/>
          </p:nvGrpSpPr>
          <p:grpSpPr>
            <a:xfrm>
              <a:off x="7753669" y="2632440"/>
              <a:ext cx="2688976" cy="2712247"/>
              <a:chOff x="845667" y="-1004921"/>
              <a:chExt cx="2688976" cy="2712247"/>
            </a:xfrm>
          </p:grpSpPr>
          <p:sp>
            <p:nvSpPr>
              <p:cNvPr id="411" name="image 411"/>
              <p:cNvSpPr/>
              <p:nvPr/>
            </p:nvSpPr>
            <p:spPr>
              <a:xfrm>
                <a:off x="845667" y="-1004921"/>
                <a:ext cx="2688976" cy="2712247"/>
              </a:xfrm>
              <a:custGeom>
                <a:avLst/>
                <a:gdLst/>
                <a:ahLst/>
                <a:cxnLst>
                  <a:cxn ang="0">
                    <a:pos x="wd2" y="hd2"/>
                  </a:cxn>
                  <a:cxn ang="5400000">
                    <a:pos x="wd2" y="hd2"/>
                  </a:cxn>
                  <a:cxn ang="10800000">
                    <a:pos x="wd2" y="hd2"/>
                  </a:cxn>
                  <a:cxn ang="16200000">
                    <a:pos x="wd2" y="hd2"/>
                  </a:cxn>
                </a:cxnLst>
                <a:rect l="0" t="0" r="r" b="b"/>
                <a:pathLst>
                  <a:path w="2688976" h="2712249" extrusionOk="0">
                    <a:moveTo>
                      <a:pt x="0" y="0"/>
                    </a:moveTo>
                    <a:lnTo>
                      <a:pt x="2688976" y="0"/>
                    </a:lnTo>
                    <a:lnTo>
                      <a:pt x="2688976" y="2712247"/>
                    </a:lnTo>
                    <a:lnTo>
                      <a:pt x="0" y="2712247"/>
                    </a:lnTo>
                    <a:close/>
                  </a:path>
                </a:pathLst>
              </a:custGeom>
              <a:blipFill>
                <a:blip r:embed="rId5"/>
                <a:stretch>
                  <a:fillRect/>
                </a:stretch>
              </a:blipFill>
            </p:spPr>
            <p:txBody>
              <a:bodyPr lIns="0" tIns="0" rIns="0" bIns="0" anchor="ctr"/>
              <a:lstStyle/>
              <a:p>
                <a:pPr lvl="0">
                  <a:defRPr sz="2400"/>
                </a:pPr>
                <a:endParaRPr sz="1800"/>
              </a:p>
            </p:txBody>
          </p:sp>
        </p:grpSp>
      </p:grpSp>
      <p:sp>
        <p:nvSpPr>
          <p:cNvPr id="386" name="image 386"/>
          <p:cNvSpPr/>
          <p:nvPr/>
        </p:nvSpPr>
        <p:spPr>
          <a:xfrm>
            <a:off x="2203795" y="2491577"/>
            <a:ext cx="3245266" cy="3140872"/>
          </a:xfrm>
          <a:custGeom>
            <a:avLst/>
            <a:gdLst/>
            <a:ahLst/>
            <a:cxnLst>
              <a:cxn ang="0">
                <a:pos x="wd2" y="hd2"/>
              </a:cxn>
              <a:cxn ang="5400000">
                <a:pos x="wd2" y="hd2"/>
              </a:cxn>
              <a:cxn ang="10800000">
                <a:pos x="wd2" y="hd2"/>
              </a:cxn>
              <a:cxn ang="16200000">
                <a:pos x="wd2" y="hd2"/>
              </a:cxn>
            </a:cxnLst>
            <a:rect l="0" t="0" r="r" b="b"/>
            <a:pathLst>
              <a:path w="3245267" h="3140874" extrusionOk="0">
                <a:moveTo>
                  <a:pt x="0" y="0"/>
                </a:moveTo>
                <a:lnTo>
                  <a:pt x="3245266" y="0"/>
                </a:lnTo>
                <a:lnTo>
                  <a:pt x="3245266" y="3140872"/>
                </a:lnTo>
                <a:lnTo>
                  <a:pt x="0" y="3140872"/>
                </a:lnTo>
                <a:close/>
              </a:path>
            </a:pathLst>
          </a:custGeom>
          <a:blipFill>
            <a:blip r:embed="rId6"/>
            <a:stretch>
              <a:fillRect/>
            </a:stretch>
          </a:blipFill>
        </p:spPr>
        <p:txBody>
          <a:bodyPr lIns="0" tIns="0" rIns="0" bIns="0" anchor="ctr"/>
          <a:lstStyle/>
          <a:p>
            <a:pPr lvl="0">
              <a:defRPr sz="2400"/>
            </a:pPr>
            <a:endParaRPr sz="1800"/>
          </a:p>
        </p:txBody>
      </p:sp>
      <p:sp>
        <p:nvSpPr>
          <p:cNvPr id="387" name="image 387"/>
          <p:cNvSpPr/>
          <p:nvPr/>
        </p:nvSpPr>
        <p:spPr>
          <a:xfrm>
            <a:off x="2126797" y="8750137"/>
            <a:ext cx="3245266" cy="3140872"/>
          </a:xfrm>
          <a:custGeom>
            <a:avLst/>
            <a:gdLst/>
            <a:ahLst/>
            <a:cxnLst>
              <a:cxn ang="0">
                <a:pos x="wd2" y="hd2"/>
              </a:cxn>
              <a:cxn ang="5400000">
                <a:pos x="wd2" y="hd2"/>
              </a:cxn>
              <a:cxn ang="10800000">
                <a:pos x="wd2" y="hd2"/>
              </a:cxn>
              <a:cxn ang="16200000">
                <a:pos x="wd2" y="hd2"/>
              </a:cxn>
            </a:cxnLst>
            <a:rect l="0" t="0" r="r" b="b"/>
            <a:pathLst>
              <a:path w="3245267" h="3140874" extrusionOk="0">
                <a:moveTo>
                  <a:pt x="0" y="0"/>
                </a:moveTo>
                <a:lnTo>
                  <a:pt x="3245266" y="0"/>
                </a:lnTo>
                <a:lnTo>
                  <a:pt x="3245266" y="3140872"/>
                </a:lnTo>
                <a:lnTo>
                  <a:pt x="0" y="3140872"/>
                </a:lnTo>
                <a:close/>
              </a:path>
            </a:pathLst>
          </a:custGeom>
          <a:blipFill>
            <a:blip r:embed="rId6"/>
            <a:stretch>
              <a:fillRect/>
            </a:stretch>
          </a:blipFill>
        </p:spPr>
        <p:txBody>
          <a:bodyPr lIns="0" tIns="0" rIns="0" bIns="0" anchor="ctr"/>
          <a:lstStyle/>
          <a:p>
            <a:pPr lvl="0">
              <a:defRPr sz="2400"/>
            </a:pPr>
            <a:endParaRPr sz="1800"/>
          </a:p>
        </p:txBody>
      </p:sp>
      <p:sp>
        <p:nvSpPr>
          <p:cNvPr id="388" name="image 388"/>
          <p:cNvSpPr/>
          <p:nvPr/>
        </p:nvSpPr>
        <p:spPr>
          <a:xfrm>
            <a:off x="12383481" y="8670127"/>
            <a:ext cx="3245266" cy="3140872"/>
          </a:xfrm>
          <a:custGeom>
            <a:avLst/>
            <a:gdLst/>
            <a:ahLst/>
            <a:cxnLst>
              <a:cxn ang="0">
                <a:pos x="wd2" y="hd2"/>
              </a:cxn>
              <a:cxn ang="5400000">
                <a:pos x="wd2" y="hd2"/>
              </a:cxn>
              <a:cxn ang="10800000">
                <a:pos x="wd2" y="hd2"/>
              </a:cxn>
              <a:cxn ang="16200000">
                <a:pos x="wd2" y="hd2"/>
              </a:cxn>
            </a:cxnLst>
            <a:rect l="0" t="0" r="r" b="b"/>
            <a:pathLst>
              <a:path w="3245267" h="3140874" extrusionOk="0">
                <a:moveTo>
                  <a:pt x="0" y="0"/>
                </a:moveTo>
                <a:lnTo>
                  <a:pt x="3245266" y="0"/>
                </a:lnTo>
                <a:lnTo>
                  <a:pt x="3245266" y="3140872"/>
                </a:lnTo>
                <a:lnTo>
                  <a:pt x="0" y="3140872"/>
                </a:lnTo>
                <a:close/>
              </a:path>
            </a:pathLst>
          </a:custGeom>
          <a:blipFill>
            <a:blip r:embed="rId6"/>
            <a:stretch>
              <a:fillRect/>
            </a:stretch>
          </a:blipFill>
        </p:spPr>
        <p:txBody>
          <a:bodyPr lIns="0" tIns="0" rIns="0" bIns="0" anchor="ctr"/>
          <a:lstStyle/>
          <a:p>
            <a:pPr lvl="0">
              <a:defRPr sz="2400"/>
            </a:pPr>
            <a:endParaRPr sz="1800"/>
          </a:p>
        </p:txBody>
      </p:sp>
      <p:sp>
        <p:nvSpPr>
          <p:cNvPr id="389" name="image 389"/>
          <p:cNvSpPr/>
          <p:nvPr/>
        </p:nvSpPr>
        <p:spPr>
          <a:xfrm>
            <a:off x="12220286" y="2491740"/>
            <a:ext cx="3245266" cy="3140872"/>
          </a:xfrm>
          <a:custGeom>
            <a:avLst/>
            <a:gdLst/>
            <a:ahLst/>
            <a:cxnLst>
              <a:cxn ang="0">
                <a:pos x="wd2" y="hd2"/>
              </a:cxn>
              <a:cxn ang="5400000">
                <a:pos x="wd2" y="hd2"/>
              </a:cxn>
              <a:cxn ang="10800000">
                <a:pos x="wd2" y="hd2"/>
              </a:cxn>
              <a:cxn ang="16200000">
                <a:pos x="wd2" y="hd2"/>
              </a:cxn>
            </a:cxnLst>
            <a:rect l="0" t="0" r="r" b="b"/>
            <a:pathLst>
              <a:path w="3245267" h="3140874" extrusionOk="0">
                <a:moveTo>
                  <a:pt x="0" y="0"/>
                </a:moveTo>
                <a:lnTo>
                  <a:pt x="3245266" y="0"/>
                </a:lnTo>
                <a:lnTo>
                  <a:pt x="3245266" y="3140872"/>
                </a:lnTo>
                <a:lnTo>
                  <a:pt x="0" y="3140872"/>
                </a:lnTo>
                <a:close/>
              </a:path>
            </a:pathLst>
          </a:custGeom>
          <a:blipFill>
            <a:blip r:embed="rId6"/>
            <a:stretch>
              <a:fillRect/>
            </a:stretch>
          </a:blipFill>
        </p:spPr>
        <p:txBody>
          <a:bodyPr lIns="0" tIns="0" rIns="0" bIns="0" anchor="ctr"/>
          <a:lstStyle/>
          <a:p>
            <a:pPr lvl="0">
              <a:defRPr sz="2400"/>
            </a:pPr>
            <a:endParaRPr sz="1800"/>
          </a:p>
        </p:txBody>
      </p:sp>
      <p:sp>
        <p:nvSpPr>
          <p:cNvPr id="390" name="image 390"/>
          <p:cNvSpPr/>
          <p:nvPr/>
        </p:nvSpPr>
        <p:spPr>
          <a:xfrm>
            <a:off x="2563805" y="2717932"/>
            <a:ext cx="2712262" cy="2831988"/>
          </a:xfrm>
          <a:custGeom>
            <a:avLst/>
            <a:gdLst/>
            <a:ahLst/>
            <a:cxnLst>
              <a:cxn ang="0">
                <a:pos x="wd2" y="hd2"/>
              </a:cxn>
              <a:cxn ang="5400000">
                <a:pos x="wd2" y="hd2"/>
              </a:cxn>
              <a:cxn ang="10800000">
                <a:pos x="wd2" y="hd2"/>
              </a:cxn>
              <a:cxn ang="16200000">
                <a:pos x="wd2" y="hd2"/>
              </a:cxn>
            </a:cxnLst>
            <a:rect l="0" t="0" r="r" b="b"/>
            <a:pathLst>
              <a:path w="2712249" h="2831989" extrusionOk="0">
                <a:moveTo>
                  <a:pt x="0" y="0"/>
                </a:moveTo>
                <a:lnTo>
                  <a:pt x="2712262" y="0"/>
                </a:lnTo>
                <a:lnTo>
                  <a:pt x="2712262" y="2831988"/>
                </a:lnTo>
                <a:lnTo>
                  <a:pt x="0" y="2831988"/>
                </a:lnTo>
                <a:close/>
              </a:path>
            </a:pathLst>
          </a:custGeom>
          <a:blipFill>
            <a:blip r:embed="rId7"/>
            <a:stretch>
              <a:fillRect/>
            </a:stretch>
          </a:blipFill>
        </p:spPr>
        <p:txBody>
          <a:bodyPr lIns="0" tIns="0" rIns="0" bIns="0" anchor="ctr"/>
          <a:lstStyle/>
          <a:p>
            <a:pPr lvl="0">
              <a:defRPr sz="2400"/>
            </a:pPr>
            <a:endParaRPr sz="1800"/>
          </a:p>
        </p:txBody>
      </p:sp>
      <p:sp>
        <p:nvSpPr>
          <p:cNvPr id="10" name="text 403"/>
          <p:cNvSpPr/>
          <p:nvPr/>
        </p:nvSpPr>
        <p:spPr>
          <a:xfrm>
            <a:off x="5902345" y="9015419"/>
            <a:ext cx="4726777" cy="575310"/>
          </a:xfrm>
          <a:prstGeom prst="rect">
            <a:avLst/>
          </a:prstGeom>
          <a:ln w="25400">
            <a:miter lim="400000"/>
          </a:ln>
        </p:spPr>
        <p:txBody>
          <a:bodyPr wrap="square" lIns="0" tIns="0" rIns="0" bIns="0" numCol="1" anchor="t">
            <a:spAutoFit/>
          </a:bodyPr>
          <a:lstStyle>
            <a:lvl1pPr algn="l">
              <a:lnSpc>
                <a:spcPct val="104000"/>
              </a:lnSpc>
              <a:defRPr spc="330">
                <a:solidFill>
                  <a:srgbClr val="F2F2F2">
                    <a:alpha val="100000"/>
                  </a:srgbClr>
                </a:solidFill>
                <a:latin typeface="安卓中文"/>
                <a:ea typeface="安卓中文"/>
                <a:cs typeface="安卓中文"/>
                <a:sym typeface="安卓中文"/>
              </a:defRPr>
            </a:lvl1pPr>
          </a:lstStyle>
          <a:p>
            <a:pPr lvl="0">
              <a:defRPr sz="2400" spc="0"/>
            </a:pPr>
            <a:r>
              <a:rPr lang="zh-CN" sz="3600" spc="330">
                <a:latin typeface="方正兰亭超细黑简体" panose="02000000000000000000" charset="-122"/>
                <a:ea typeface="方正兰亭超细黑简体" panose="02000000000000000000" charset="-122"/>
              </a:rPr>
              <a:t>访谈对象</a:t>
            </a:r>
            <a:r>
              <a:rPr lang="en-US" altLang="zh-CN" sz="3600" spc="330">
                <a:latin typeface="方正兰亭超细黑简体" panose="02000000000000000000" charset="-122"/>
                <a:ea typeface="方正兰亭超细黑简体" panose="02000000000000000000" charset="-122"/>
              </a:rPr>
              <a:t>C</a:t>
            </a:r>
            <a:endParaRPr lang="zh-CN" sz="3600" spc="330">
              <a:latin typeface="方正兰亭超细黑简体" panose="02000000000000000000" charset="-122"/>
              <a:ea typeface="方正兰亭超细黑简体" panose="02000000000000000000" charset="-122"/>
            </a:endParaRPr>
          </a:p>
        </p:txBody>
      </p:sp>
      <p:sp>
        <p:nvSpPr>
          <p:cNvPr id="11" name="text 403"/>
          <p:cNvSpPr/>
          <p:nvPr/>
        </p:nvSpPr>
        <p:spPr>
          <a:xfrm>
            <a:off x="15948045" y="2557469"/>
            <a:ext cx="4726777" cy="575310"/>
          </a:xfrm>
          <a:prstGeom prst="rect">
            <a:avLst/>
          </a:prstGeom>
          <a:ln w="25400">
            <a:miter lim="400000"/>
          </a:ln>
        </p:spPr>
        <p:txBody>
          <a:bodyPr wrap="square" lIns="0" tIns="0" rIns="0" bIns="0" numCol="1" anchor="t">
            <a:spAutoFit/>
          </a:bodyPr>
          <a:lstStyle>
            <a:lvl1pPr algn="l">
              <a:lnSpc>
                <a:spcPct val="104000"/>
              </a:lnSpc>
              <a:defRPr spc="330">
                <a:solidFill>
                  <a:srgbClr val="F2F2F2">
                    <a:alpha val="100000"/>
                  </a:srgbClr>
                </a:solidFill>
                <a:latin typeface="安卓中文"/>
                <a:ea typeface="安卓中文"/>
                <a:cs typeface="安卓中文"/>
                <a:sym typeface="安卓中文"/>
              </a:defRPr>
            </a:lvl1pPr>
          </a:lstStyle>
          <a:p>
            <a:pPr lvl="0">
              <a:defRPr sz="2400" spc="0"/>
            </a:pPr>
            <a:r>
              <a:rPr lang="zh-CN" sz="3600" spc="330">
                <a:latin typeface="方正兰亭超细黑简体" panose="02000000000000000000" charset="-122"/>
                <a:ea typeface="方正兰亭超细黑简体" panose="02000000000000000000" charset="-122"/>
              </a:rPr>
              <a:t>访谈对象</a:t>
            </a:r>
            <a:r>
              <a:rPr lang="en-US" altLang="zh-CN" sz="3600" spc="330">
                <a:latin typeface="方正兰亭超细黑简体" panose="02000000000000000000" charset="-122"/>
                <a:ea typeface="方正兰亭超细黑简体" panose="02000000000000000000" charset="-122"/>
              </a:rPr>
              <a:t>B</a:t>
            </a:r>
            <a:endParaRPr lang="zh-CN" sz="3600" spc="330">
              <a:latin typeface="方正兰亭超细黑简体" panose="02000000000000000000" charset="-122"/>
              <a:ea typeface="方正兰亭超细黑简体" panose="02000000000000000000" charset="-122"/>
            </a:endParaRPr>
          </a:p>
        </p:txBody>
      </p:sp>
      <p:sp>
        <p:nvSpPr>
          <p:cNvPr id="12" name="text 403"/>
          <p:cNvSpPr/>
          <p:nvPr/>
        </p:nvSpPr>
        <p:spPr>
          <a:xfrm>
            <a:off x="16019800" y="9158929"/>
            <a:ext cx="4726777" cy="575310"/>
          </a:xfrm>
          <a:prstGeom prst="rect">
            <a:avLst/>
          </a:prstGeom>
          <a:ln w="25400">
            <a:miter lim="400000"/>
          </a:ln>
        </p:spPr>
        <p:txBody>
          <a:bodyPr wrap="square" lIns="0" tIns="0" rIns="0" bIns="0" numCol="1" anchor="t">
            <a:spAutoFit/>
          </a:bodyPr>
          <a:lstStyle>
            <a:lvl1pPr algn="l">
              <a:lnSpc>
                <a:spcPct val="104000"/>
              </a:lnSpc>
              <a:defRPr spc="330">
                <a:solidFill>
                  <a:srgbClr val="F2F2F2">
                    <a:alpha val="100000"/>
                  </a:srgbClr>
                </a:solidFill>
                <a:latin typeface="安卓中文"/>
                <a:ea typeface="安卓中文"/>
                <a:cs typeface="安卓中文"/>
                <a:sym typeface="安卓中文"/>
              </a:defRPr>
            </a:lvl1pPr>
          </a:lstStyle>
          <a:p>
            <a:pPr lvl="0">
              <a:defRPr sz="2400" spc="0"/>
            </a:pPr>
            <a:r>
              <a:rPr lang="zh-CN" sz="3600" spc="330">
                <a:latin typeface="方正兰亭超细黑简体" panose="02000000000000000000" charset="-122"/>
                <a:ea typeface="方正兰亭超细黑简体" panose="02000000000000000000" charset="-122"/>
              </a:rPr>
              <a:t>访谈对象</a:t>
            </a:r>
            <a:r>
              <a:rPr lang="en-US" altLang="zh-CN" sz="3600" spc="330">
                <a:latin typeface="方正兰亭超细黑简体" panose="02000000000000000000" charset="-122"/>
                <a:ea typeface="方正兰亭超细黑简体" panose="02000000000000000000" charset="-122"/>
              </a:rPr>
              <a:t>D</a:t>
            </a:r>
            <a:endParaRPr lang="zh-CN" sz="3600" spc="330">
              <a:latin typeface="方正兰亭超细黑简体" panose="02000000000000000000" charset="-122"/>
              <a:ea typeface="方正兰亭超细黑简体" panose="02000000000000000000" charset="-122"/>
            </a:endParaRPr>
          </a:p>
        </p:txBody>
      </p:sp>
      <p:sp>
        <p:nvSpPr>
          <p:cNvPr id="13" name="text 404"/>
          <p:cNvSpPr/>
          <p:nvPr/>
        </p:nvSpPr>
        <p:spPr>
          <a:xfrm>
            <a:off x="5990590" y="10153650"/>
            <a:ext cx="4917440" cy="1122045"/>
          </a:xfrm>
          <a:prstGeom prst="rect">
            <a:avLst/>
          </a:prstGeom>
          <a:ln w="25400">
            <a:miter lim="400000"/>
          </a:ln>
        </p:spPr>
        <p:txBody>
          <a:bodyPr wrap="square" lIns="0" tIns="0" rIns="0" bIns="0" numCol="1" anchor="t">
            <a:spAutoFit/>
          </a:bodyPr>
          <a:lstStyle>
            <a:lvl1pPr algn="l">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3200" spc="220">
                <a:latin typeface="方正兰亭超细黑简体" panose="02000000000000000000" charset="-122"/>
                <a:ea typeface="方正兰亭超细黑简体" panose="02000000000000000000" charset="-122"/>
              </a:rPr>
              <a:t>答：素材还不太好，看不出来实际是啥效果</a:t>
            </a:r>
            <a:endParaRPr lang="zh-CN" altLang="en-US" sz="3200" spc="220">
              <a:latin typeface="方正兰亭超细黑简体" panose="02000000000000000000" charset="-122"/>
              <a:ea typeface="方正兰亭超细黑简体" panose="02000000000000000000" charset="-122"/>
            </a:endParaRPr>
          </a:p>
        </p:txBody>
      </p:sp>
      <p:sp>
        <p:nvSpPr>
          <p:cNvPr id="14" name="text 404"/>
          <p:cNvSpPr/>
          <p:nvPr/>
        </p:nvSpPr>
        <p:spPr>
          <a:xfrm>
            <a:off x="15828010" y="3917950"/>
            <a:ext cx="7157720" cy="560705"/>
          </a:xfrm>
          <a:prstGeom prst="rect">
            <a:avLst/>
          </a:prstGeom>
          <a:ln w="25400">
            <a:miter lim="400000"/>
          </a:ln>
        </p:spPr>
        <p:txBody>
          <a:bodyPr wrap="square" lIns="0" tIns="0" rIns="0" bIns="0" numCol="1" anchor="t">
            <a:spAutoFit/>
          </a:bodyPr>
          <a:lstStyle>
            <a:lvl1pPr algn="l">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3200" spc="220">
                <a:latin typeface="方正兰亭超细黑简体" panose="02000000000000000000" charset="-122"/>
                <a:ea typeface="方正兰亭超细黑简体" panose="02000000000000000000" charset="-122"/>
              </a:rPr>
              <a:t>答：挺不错的，界面挺好看的</a:t>
            </a:r>
            <a:endParaRPr lang="zh-CN" altLang="en-US" sz="3200" spc="220">
              <a:latin typeface="方正兰亭超细黑简体" panose="02000000000000000000" charset="-122"/>
              <a:ea typeface="方正兰亭超细黑简体" panose="02000000000000000000" charset="-122"/>
            </a:endParaRPr>
          </a:p>
        </p:txBody>
      </p:sp>
      <p:sp>
        <p:nvSpPr>
          <p:cNvPr id="3" name="text 404"/>
          <p:cNvSpPr/>
          <p:nvPr/>
        </p:nvSpPr>
        <p:spPr>
          <a:xfrm>
            <a:off x="15948025" y="10310495"/>
            <a:ext cx="7157720" cy="560705"/>
          </a:xfrm>
          <a:prstGeom prst="rect">
            <a:avLst/>
          </a:prstGeom>
          <a:ln w="25400">
            <a:miter lim="400000"/>
          </a:ln>
        </p:spPr>
        <p:txBody>
          <a:bodyPr wrap="square" lIns="0" tIns="0" rIns="0" bIns="0" numCol="1" anchor="t">
            <a:spAutoFit/>
          </a:bodyPr>
          <a:lstStyle>
            <a:lvl1pPr algn="l">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3200" spc="220">
                <a:latin typeface="方正兰亭超细黑简体" panose="02000000000000000000" charset="-122"/>
                <a:ea typeface="方正兰亭超细黑简体" panose="02000000000000000000" charset="-122"/>
              </a:rPr>
              <a:t>答：这和</a:t>
            </a:r>
            <a:r>
              <a:rPr lang="en-US" altLang="zh-CN" sz="3200" spc="220">
                <a:latin typeface="方正兰亭超细黑简体" panose="02000000000000000000" charset="-122"/>
                <a:ea typeface="方正兰亭超细黑简体" panose="02000000000000000000" charset="-122"/>
              </a:rPr>
              <a:t>instgram</a:t>
            </a:r>
            <a:r>
              <a:rPr lang="zh-CN" altLang="en-US" sz="3200" spc="220">
                <a:latin typeface="方正兰亭超细黑简体" panose="02000000000000000000" charset="-122"/>
                <a:ea typeface="方正兰亭超细黑简体" panose="02000000000000000000" charset="-122"/>
              </a:rPr>
              <a:t>有什么区别吗。。</a:t>
            </a:r>
            <a:endParaRPr lang="zh-CN" altLang="en-US" sz="3200" spc="220">
              <a:latin typeface="方正兰亭超细黑简体" panose="02000000000000000000" charset="-122"/>
              <a:ea typeface="方正兰亭超细黑简体" panose="020000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689985" y="3554730"/>
            <a:ext cx="17004030" cy="5039995"/>
            <a:chOff x="492922" y="1414617"/>
            <a:chExt cx="15612110" cy="5039995"/>
          </a:xfrm>
        </p:grpSpPr>
        <p:grpSp>
          <p:nvGrpSpPr>
            <p:cNvPr id="310" name="Group 310"/>
            <p:cNvGrpSpPr/>
            <p:nvPr/>
          </p:nvGrpSpPr>
          <p:grpSpPr>
            <a:xfrm>
              <a:off x="492922" y="1414617"/>
              <a:ext cx="15612110" cy="5039995"/>
              <a:chOff x="492922" y="1414617"/>
              <a:chExt cx="15612110" cy="5039995"/>
            </a:xfrm>
          </p:grpSpPr>
          <p:grpSp>
            <p:nvGrpSpPr>
              <p:cNvPr id="311" name="Group 311"/>
              <p:cNvGrpSpPr/>
              <p:nvPr/>
            </p:nvGrpSpPr>
            <p:grpSpPr>
              <a:xfrm>
                <a:off x="492922" y="1414617"/>
                <a:ext cx="15612110" cy="5039995"/>
                <a:chOff x="0" y="1393190"/>
                <a:chExt cx="15612110" cy="5039995"/>
              </a:xfrm>
            </p:grpSpPr>
            <p:sp>
              <p:nvSpPr>
                <p:cNvPr id="3" name="text 311"/>
                <p:cNvSpPr/>
                <p:nvPr/>
              </p:nvSpPr>
              <p:spPr>
                <a:xfrm>
                  <a:off x="0" y="1393190"/>
                  <a:ext cx="15612110" cy="5039995"/>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lgn="ctr">
                    <a:lnSpc>
                      <a:spcPct val="144000"/>
                    </a:lnSpc>
                    <a:defRPr sz="2400" spc="0"/>
                  </a:pPr>
                  <a:r>
                    <a:rPr lang="zh-CN" sz="6000" spc="220">
                      <a:latin typeface="方正兰亭超细黑简体" panose="02000000000000000000" charset="-122"/>
                      <a:ea typeface="方正兰亭超细黑简体" panose="02000000000000000000" charset="-122"/>
                      <a:sym typeface="+mn-ea"/>
                    </a:rPr>
                    <a:t>经过反思，我们总结出了第二次失败的原因：</a:t>
                  </a:r>
                  <a:endParaRPr lang="zh-CN" sz="6000" spc="220">
                    <a:latin typeface="方正兰亭超细黑简体" panose="02000000000000000000" charset="-122"/>
                    <a:ea typeface="方正兰亭超细黑简体" panose="02000000000000000000" charset="-122"/>
                    <a:sym typeface="+mn-ea"/>
                  </a:endParaRPr>
                </a:p>
                <a:p>
                  <a:pPr lvl="0" algn="ctr">
                    <a:lnSpc>
                      <a:spcPct val="144000"/>
                    </a:lnSpc>
                    <a:defRPr sz="2400" spc="0"/>
                  </a:pPr>
                  <a:r>
                    <a:rPr lang="en-US" altLang="zh-CN" sz="6000" spc="220">
                      <a:latin typeface="方正兰亭超细黑简体" panose="02000000000000000000" charset="-122"/>
                      <a:ea typeface="方正兰亭超细黑简体" panose="02000000000000000000" charset="-122"/>
                    </a:rPr>
                    <a:t>1.</a:t>
                  </a:r>
                  <a:r>
                    <a:rPr lang="zh-CN" altLang="en-US" sz="6000">
                      <a:latin typeface="方正兰亭超细黑简体" panose="02000000000000000000" charset="-122"/>
                      <a:ea typeface="方正兰亭超细黑简体" panose="02000000000000000000" charset="-122"/>
                      <a:sym typeface="+mn-ea"/>
                    </a:rPr>
                    <a:t>实际的产品并不能解决想要解决的用户需求</a:t>
                  </a:r>
                  <a:endParaRPr lang="zh-CN" altLang="en-US" sz="6000">
                    <a:latin typeface="方正兰亭超细黑简体" panose="02000000000000000000" charset="-122"/>
                    <a:ea typeface="方正兰亭超细黑简体" panose="02000000000000000000" charset="-122"/>
                    <a:sym typeface="+mn-ea"/>
                  </a:endParaRPr>
                </a:p>
                <a:p>
                  <a:pPr lvl="0" algn="ctr">
                    <a:lnSpc>
                      <a:spcPct val="144000"/>
                    </a:lnSpc>
                    <a:defRPr sz="2400" spc="0"/>
                  </a:pPr>
                  <a:r>
                    <a:rPr lang="en-US" altLang="zh-CN" sz="6000" spc="220">
                      <a:latin typeface="方正兰亭超细黑简体" panose="02000000000000000000" charset="-122"/>
                      <a:ea typeface="方正兰亭超细黑简体" panose="02000000000000000000" charset="-122"/>
                    </a:rPr>
                    <a:t>2.</a:t>
                  </a:r>
                  <a:r>
                    <a:rPr lang="zh-CN" altLang="en-US" sz="6000" spc="220">
                      <a:latin typeface="方正兰亭超细黑简体" panose="02000000000000000000" charset="-122"/>
                      <a:ea typeface="方正兰亭超细黑简体" panose="02000000000000000000" charset="-122"/>
                    </a:rPr>
                    <a:t>与其他产品功能太过雷同，没有新意</a:t>
                  </a:r>
                  <a:endParaRPr lang="zh-CN" altLang="en-US" sz="6000" spc="220">
                    <a:latin typeface="方正兰亭超细黑简体" panose="02000000000000000000" charset="-122"/>
                    <a:ea typeface="方正兰亭超细黑简体" panose="02000000000000000000" charset="-122"/>
                    <a:sym typeface="+mn-ea"/>
                  </a:endParaRPr>
                </a:p>
                <a:p>
                  <a:pPr lvl="0" algn="l">
                    <a:defRPr sz="2400" spc="0"/>
                  </a:pPr>
                  <a:endParaRPr lang="zh-CN" altLang="en-US" sz="6000" spc="220">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689985" y="4046855"/>
            <a:ext cx="17004030" cy="5039995"/>
            <a:chOff x="492922" y="1906742"/>
            <a:chExt cx="15612110" cy="5039995"/>
          </a:xfrm>
        </p:grpSpPr>
        <p:grpSp>
          <p:nvGrpSpPr>
            <p:cNvPr id="310" name="Group 310"/>
            <p:cNvGrpSpPr/>
            <p:nvPr/>
          </p:nvGrpSpPr>
          <p:grpSpPr>
            <a:xfrm>
              <a:off x="492922" y="1906742"/>
              <a:ext cx="15612110" cy="5039995"/>
              <a:chOff x="492922" y="1906742"/>
              <a:chExt cx="15612110" cy="5039995"/>
            </a:xfrm>
          </p:grpSpPr>
          <p:grpSp>
            <p:nvGrpSpPr>
              <p:cNvPr id="311" name="Group 311"/>
              <p:cNvGrpSpPr/>
              <p:nvPr/>
            </p:nvGrpSpPr>
            <p:grpSpPr>
              <a:xfrm>
                <a:off x="492922" y="1906742"/>
                <a:ext cx="15612110" cy="5039995"/>
                <a:chOff x="0" y="1885315"/>
                <a:chExt cx="15612110" cy="5039995"/>
              </a:xfrm>
            </p:grpSpPr>
            <p:sp>
              <p:nvSpPr>
                <p:cNvPr id="3" name="text 311"/>
                <p:cNvSpPr/>
                <p:nvPr/>
              </p:nvSpPr>
              <p:spPr>
                <a:xfrm>
                  <a:off x="0" y="1885315"/>
                  <a:ext cx="15612110" cy="5039995"/>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lgn="ctr">
                    <a:lnSpc>
                      <a:spcPct val="144000"/>
                    </a:lnSpc>
                    <a:defRPr sz="2400" spc="0"/>
                  </a:pPr>
                  <a:r>
                    <a:rPr lang="zh-CN" sz="6000" spc="220">
                      <a:latin typeface="方正兰亭超细黑简体" panose="02000000000000000000" charset="-122"/>
                      <a:ea typeface="方正兰亭超细黑简体" panose="02000000000000000000" charset="-122"/>
                      <a:sym typeface="+mn-ea"/>
                    </a:rPr>
                    <a:t>又经过长时间的和身边同学进行交流之后，我们对之前的思路进行了梳理，反复思考如何达到我们想为用户带来的效果</a:t>
                  </a:r>
                  <a:endParaRPr lang="zh-CN" sz="6000" spc="220">
                    <a:latin typeface="方正兰亭超细黑简体" panose="02000000000000000000" charset="-122"/>
                    <a:ea typeface="方正兰亭超细黑简体" panose="02000000000000000000" charset="-122"/>
                    <a:sym typeface="+mn-ea"/>
                  </a:endParaRPr>
                </a:p>
                <a:p>
                  <a:pPr lvl="0" algn="l">
                    <a:defRPr sz="2400" spc="0"/>
                  </a:pPr>
                  <a:endParaRPr lang="zh-CN" altLang="en-US" sz="6000" spc="220">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2861945" y="2161540"/>
            <a:ext cx="17832070" cy="3787140"/>
            <a:chOff x="-267336" y="21427"/>
            <a:chExt cx="16372368" cy="3787140"/>
          </a:xfrm>
        </p:grpSpPr>
        <p:grpSp>
          <p:nvGrpSpPr>
            <p:cNvPr id="310" name="Group 310"/>
            <p:cNvGrpSpPr/>
            <p:nvPr/>
          </p:nvGrpSpPr>
          <p:grpSpPr>
            <a:xfrm>
              <a:off x="-267336" y="21427"/>
              <a:ext cx="16372368" cy="3787140"/>
              <a:chOff x="-267336" y="21427"/>
              <a:chExt cx="16372368" cy="3787140"/>
            </a:xfrm>
          </p:grpSpPr>
          <p:grpSp>
            <p:nvGrpSpPr>
              <p:cNvPr id="311" name="Group 311"/>
              <p:cNvGrpSpPr/>
              <p:nvPr/>
            </p:nvGrpSpPr>
            <p:grpSpPr>
              <a:xfrm>
                <a:off x="-267336" y="21427"/>
                <a:ext cx="16372368" cy="3787140"/>
                <a:chOff x="-760258" y="0"/>
                <a:chExt cx="16372368" cy="3787140"/>
              </a:xfrm>
            </p:grpSpPr>
            <p:sp>
              <p:nvSpPr>
                <p:cNvPr id="3" name="text 311"/>
                <p:cNvSpPr/>
                <p:nvPr/>
              </p:nvSpPr>
              <p:spPr>
                <a:xfrm>
                  <a:off x="-760258" y="0"/>
                  <a:ext cx="16372368" cy="378714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lgn="l">
                    <a:defRPr sz="2400" spc="0"/>
                  </a:pPr>
                  <a:r>
                    <a:rPr lang="en-US" altLang="zh-CN" sz="7200" spc="220">
                      <a:latin typeface="方正兰亭超细黑简体" panose="02000000000000000000" charset="-122"/>
                      <a:ea typeface="方正兰亭超细黑简体" panose="02000000000000000000" charset="-122"/>
                      <a:sym typeface="+mn-ea"/>
                    </a:rPr>
                    <a:t>V3.</a:t>
                  </a:r>
                  <a:r>
                    <a:rPr lang="zh-CN" altLang="en-US" sz="7200" spc="220">
                      <a:latin typeface="方正兰亭超细黑简体" panose="02000000000000000000" charset="-122"/>
                      <a:ea typeface="方正兰亭超细黑简体" panose="02000000000000000000" charset="-122"/>
                      <a:sym typeface="+mn-ea"/>
                    </a:rPr>
                    <a:t>一个面向于主题，以用户个人信息及标签来进行主题划分的图片动态分享社区</a:t>
                  </a:r>
                  <a:r>
                    <a:rPr lang="en-US" altLang="zh-CN" sz="7200" spc="220">
                      <a:latin typeface="方正兰亭超细黑简体" panose="02000000000000000000" charset="-122"/>
                      <a:ea typeface="方正兰亭超细黑简体" panose="02000000000000000000" charset="-122"/>
                      <a:sym typeface="+mn-ea"/>
                    </a:rPr>
                    <a:t>-discover</a:t>
                  </a:r>
                  <a:endParaRPr lang="en-US" altLang="zh-CN" sz="7200" spc="220">
                    <a:latin typeface="方正兰亭超细黑简体" panose="02000000000000000000" charset="-122"/>
                    <a:ea typeface="方正兰亭超细黑简体" panose="02000000000000000000" charset="-122"/>
                    <a:sym typeface="+mn-ea"/>
                  </a:endParaRPr>
                </a:p>
              </p:txBody>
            </p:sp>
          </p:grpSp>
        </p:grpSp>
      </p:grpSp>
      <p:graphicFrame>
        <p:nvGraphicFramePr>
          <p:cNvPr id="7" name="对象 6"/>
          <p:cNvGraphicFramePr/>
          <p:nvPr/>
        </p:nvGraphicFramePr>
        <p:xfrm>
          <a:off x="412115" y="7008495"/>
          <a:ext cx="11409045" cy="5852795"/>
        </p:xfrm>
        <a:graphic>
          <a:graphicData uri="http://schemas.openxmlformats.org/presentationml/2006/ole">
            <mc:AlternateContent xmlns:mc="http://schemas.openxmlformats.org/markup-compatibility/2006">
              <mc:Choice xmlns:v="urn:schemas-microsoft-com:vml" Requires="v">
                <p:oleObj spid="_x0000_s8" name="" r:id="rId2" imgW="11598910" imgH="5848350" progId="Paint.Picture">
                  <p:embed/>
                </p:oleObj>
              </mc:Choice>
              <mc:Fallback>
                <p:oleObj name="" r:id="rId2" imgW="11598910" imgH="5848350" progId="Paint.Picture">
                  <p:embed/>
                  <p:pic>
                    <p:nvPicPr>
                      <p:cNvPr id="0" name="图片 7"/>
                      <p:cNvPicPr/>
                      <p:nvPr/>
                    </p:nvPicPr>
                    <p:blipFill>
                      <a:blip r:embed="rId3"/>
                      <a:stretch>
                        <a:fillRect/>
                      </a:stretch>
                    </p:blipFill>
                    <p:spPr>
                      <a:xfrm>
                        <a:off x="412115" y="7008495"/>
                        <a:ext cx="11409045" cy="5852795"/>
                      </a:xfrm>
                      <a:prstGeom prst="rect">
                        <a:avLst/>
                      </a:prstGeom>
                    </p:spPr>
                  </p:pic>
                </p:oleObj>
              </mc:Fallback>
            </mc:AlternateContent>
          </a:graphicData>
        </a:graphic>
      </p:graphicFrame>
      <p:graphicFrame>
        <p:nvGraphicFramePr>
          <p:cNvPr id="9" name="对象 8"/>
          <p:cNvGraphicFramePr/>
          <p:nvPr/>
        </p:nvGraphicFramePr>
        <p:xfrm>
          <a:off x="12405360" y="7061835"/>
          <a:ext cx="11378565" cy="5799455"/>
        </p:xfrm>
        <a:graphic>
          <a:graphicData uri="http://schemas.openxmlformats.org/presentationml/2006/ole">
            <mc:AlternateContent xmlns:mc="http://schemas.openxmlformats.org/markup-compatibility/2006">
              <mc:Choice xmlns:v="urn:schemas-microsoft-com:vml" Requires="v">
                <p:oleObj spid="_x0000_s10" name="" r:id="rId4" imgW="11629390" imgH="5817870" progId="Paint.Picture">
                  <p:embed/>
                </p:oleObj>
              </mc:Choice>
              <mc:Fallback>
                <p:oleObj name="" r:id="rId4" imgW="11629390" imgH="5817870" progId="Paint.Picture">
                  <p:embed/>
                  <p:pic>
                    <p:nvPicPr>
                      <p:cNvPr id="0" name="图片 9"/>
                      <p:cNvPicPr/>
                      <p:nvPr/>
                    </p:nvPicPr>
                    <p:blipFill>
                      <a:blip r:embed="rId5"/>
                      <a:stretch>
                        <a:fillRect/>
                      </a:stretch>
                    </p:blipFill>
                    <p:spPr>
                      <a:xfrm>
                        <a:off x="12405360" y="7061835"/>
                        <a:ext cx="11378565" cy="579945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82" name="Group 382"/>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sp>
        <p:nvSpPr>
          <p:cNvPr id="9" name="文本框 8"/>
          <p:cNvSpPr txBox="1"/>
          <p:nvPr/>
        </p:nvSpPr>
        <p:spPr>
          <a:xfrm>
            <a:off x="2966720" y="2121535"/>
            <a:ext cx="18110835" cy="6516370"/>
          </a:xfrm>
          <a:prstGeom prst="rect">
            <a:avLst/>
          </a:prstGeom>
          <a:noFill/>
        </p:spPr>
        <p:txBody>
          <a:bodyPr wrap="square" rtlCol="0" anchor="t">
            <a:spAutoFit/>
          </a:bodyPr>
          <a:p>
            <a:pPr algn="ctr">
              <a:lnSpc>
                <a:spcPct val="120000"/>
              </a:lnSpc>
            </a:pPr>
            <a:r>
              <a:rPr lang="zh-CN" sz="6600">
                <a:solidFill>
                  <a:schemeClr val="bg1"/>
                </a:solidFill>
                <a:latin typeface="方正兰亭超细黑简体" panose="02000000000000000000" charset="-122"/>
                <a:ea typeface="方正兰亭超细黑简体" panose="02000000000000000000" charset="-122"/>
                <a:sym typeface="+mn-ea"/>
              </a:rPr>
              <a:t>第三次用户调查</a:t>
            </a:r>
            <a:endParaRPr lang="zh-CN" sz="6600">
              <a:solidFill>
                <a:schemeClr val="bg1"/>
              </a:solidFill>
              <a:latin typeface="方正兰亭超细黑简体" panose="02000000000000000000" charset="-122"/>
              <a:ea typeface="方正兰亭超细黑简体" panose="02000000000000000000" charset="-122"/>
              <a:sym typeface="+mn-ea"/>
            </a:endParaRPr>
          </a:p>
          <a:p>
            <a:pPr algn="ctr">
              <a:lnSpc>
                <a:spcPct val="120000"/>
              </a:lnSpc>
            </a:pPr>
            <a:endParaRPr lang="zh-CN" sz="6600">
              <a:solidFill>
                <a:schemeClr val="bg1"/>
              </a:solidFill>
              <a:latin typeface="方正兰亭超细黑简体" panose="02000000000000000000" charset="-122"/>
              <a:ea typeface="方正兰亭超细黑简体" panose="02000000000000000000" charset="-122"/>
              <a:sym typeface="+mn-ea"/>
            </a:endParaRPr>
          </a:p>
          <a:p>
            <a:pPr algn="l">
              <a:lnSpc>
                <a:spcPct val="120000"/>
              </a:lnSpc>
            </a:pPr>
            <a:r>
              <a:rPr lang="zh-CN" sz="5400">
                <a:solidFill>
                  <a:schemeClr val="bg1"/>
                </a:solidFill>
                <a:latin typeface="方正兰亭超细黑简体" panose="02000000000000000000" charset="-122"/>
                <a:ea typeface="方正兰亭超细黑简体" panose="02000000000000000000" charset="-122"/>
                <a:sym typeface="+mn-ea"/>
              </a:rPr>
              <a:t>本次用户调查，是在最终打包部署产品之后，以面对面的方式，期望用户当面对产品作出评价</a:t>
            </a:r>
            <a:r>
              <a:rPr lang="en-US" altLang="zh-CN" sz="5400">
                <a:solidFill>
                  <a:schemeClr val="bg1"/>
                </a:solidFill>
                <a:latin typeface="方正兰亭超细黑简体" panose="02000000000000000000" charset="-122"/>
                <a:ea typeface="方正兰亭超细黑简体" panose="02000000000000000000" charset="-122"/>
                <a:sym typeface="+mn-ea"/>
              </a:rPr>
              <a:t>,</a:t>
            </a:r>
            <a:r>
              <a:rPr lang="zh-CN" altLang="en-US" sz="5400">
                <a:solidFill>
                  <a:schemeClr val="bg1"/>
                </a:solidFill>
                <a:latin typeface="方正兰亭超细黑简体" panose="02000000000000000000" charset="-122"/>
                <a:ea typeface="方正兰亭超细黑简体" panose="02000000000000000000" charset="-122"/>
                <a:sym typeface="+mn-ea"/>
              </a:rPr>
              <a:t>来考察产品是否</a:t>
            </a:r>
            <a:r>
              <a:rPr lang="zh-CN" sz="5400">
                <a:solidFill>
                  <a:schemeClr val="bg1"/>
                </a:solidFill>
                <a:latin typeface="方正兰亭超细黑简体" panose="02000000000000000000" charset="-122"/>
                <a:ea typeface="方正兰亭超细黑简体" panose="02000000000000000000" charset="-122"/>
                <a:sym typeface="+mn-ea"/>
              </a:rPr>
              <a:t>找到用户的需求。</a:t>
            </a:r>
            <a:endParaRPr lang="zh-CN" sz="5400">
              <a:solidFill>
                <a:schemeClr val="bg1"/>
              </a:solidFill>
              <a:latin typeface="方正兰亭超细黑简体" panose="02000000000000000000" charset="-122"/>
              <a:ea typeface="方正兰亭超细黑简体" panose="02000000000000000000" charset="-122"/>
              <a:sym typeface="+mn-ea"/>
            </a:endParaRPr>
          </a:p>
          <a:p>
            <a:pPr algn="l">
              <a:lnSpc>
                <a:spcPct val="120000"/>
              </a:lnSpc>
            </a:pPr>
            <a:endParaRPr lang="zh-CN" altLang="en-US" sz="5400">
              <a:solidFill>
                <a:schemeClr val="bg1"/>
              </a:solidFill>
              <a:latin typeface="方正兰亭超细黑简体" panose="02000000000000000000" charset="-122"/>
              <a:ea typeface="方正兰亭超细黑简体" panose="02000000000000000000"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82" name="Group 382"/>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sp>
        <p:nvSpPr>
          <p:cNvPr id="9" name="文本框 8"/>
          <p:cNvSpPr txBox="1"/>
          <p:nvPr/>
        </p:nvSpPr>
        <p:spPr>
          <a:xfrm>
            <a:off x="2672080" y="1587500"/>
            <a:ext cx="19040475" cy="9876155"/>
          </a:xfrm>
          <a:prstGeom prst="rect">
            <a:avLst/>
          </a:prstGeom>
          <a:noFill/>
        </p:spPr>
        <p:txBody>
          <a:bodyPr wrap="square" rtlCol="0" anchor="t">
            <a:spAutoFit/>
          </a:bodyPr>
          <a:p>
            <a:pPr algn="ctr">
              <a:lnSpc>
                <a:spcPct val="120000"/>
              </a:lnSpc>
            </a:pPr>
            <a:r>
              <a:rPr lang="zh-CN" sz="6600">
                <a:solidFill>
                  <a:schemeClr val="bg1"/>
                </a:solidFill>
                <a:latin typeface="方正兰亭超细黑简体" panose="02000000000000000000" charset="-122"/>
                <a:ea typeface="方正兰亭超细黑简体" panose="02000000000000000000" charset="-122"/>
                <a:sym typeface="+mn-ea"/>
              </a:rPr>
              <a:t>第三次用户调查，团队以面对面的形式采访了</a:t>
            </a:r>
            <a:r>
              <a:rPr lang="en-US" altLang="zh-CN" sz="6600">
                <a:solidFill>
                  <a:schemeClr val="bg1"/>
                </a:solidFill>
                <a:latin typeface="方正兰亭超细黑简体" panose="02000000000000000000" charset="-122"/>
                <a:ea typeface="方正兰亭超细黑简体" panose="02000000000000000000" charset="-122"/>
                <a:sym typeface="+mn-ea"/>
              </a:rPr>
              <a:t>20</a:t>
            </a:r>
            <a:r>
              <a:rPr lang="zh-CN" altLang="en-US" sz="6600">
                <a:solidFill>
                  <a:schemeClr val="bg1"/>
                </a:solidFill>
                <a:latin typeface="方正兰亭超细黑简体" panose="02000000000000000000" charset="-122"/>
                <a:ea typeface="方正兰亭超细黑简体" panose="02000000000000000000" charset="-122"/>
                <a:sym typeface="+mn-ea"/>
              </a:rPr>
              <a:t>个身边的潜在用户，为他们详细介绍了我们的产品</a:t>
            </a:r>
            <a:endParaRPr lang="zh-CN" altLang="en-US" sz="6600">
              <a:solidFill>
                <a:schemeClr val="bg1"/>
              </a:solidFill>
              <a:latin typeface="方正兰亭超细黑简体" panose="02000000000000000000" charset="-122"/>
              <a:ea typeface="方正兰亭超细黑简体" panose="02000000000000000000" charset="-122"/>
              <a:sym typeface="+mn-ea"/>
            </a:endParaRPr>
          </a:p>
          <a:p>
            <a:pPr algn="ctr">
              <a:lnSpc>
                <a:spcPct val="120000"/>
              </a:lnSpc>
            </a:pPr>
            <a:r>
              <a:rPr lang="zh-CN" sz="3200">
                <a:solidFill>
                  <a:schemeClr val="bg1"/>
                </a:solidFill>
                <a:latin typeface="方正兰亭超细黑简体" panose="02000000000000000000" charset="-122"/>
                <a:ea typeface="方正兰亭超细黑简体" panose="02000000000000000000" charset="-122"/>
                <a:sym typeface="+mn-ea"/>
              </a:rPr>
              <a:t> </a:t>
            </a:r>
            <a:endParaRPr lang="zh-CN" sz="3200">
              <a:solidFill>
                <a:schemeClr val="bg1"/>
              </a:solidFill>
              <a:latin typeface="方正兰亭超细黑简体" panose="02000000000000000000" charset="-122"/>
              <a:ea typeface="方正兰亭超细黑简体" panose="02000000000000000000" charset="-122"/>
              <a:sym typeface="+mn-ea"/>
            </a:endParaRPr>
          </a:p>
          <a:p>
            <a:pPr algn="l">
              <a:lnSpc>
                <a:spcPct val="120000"/>
              </a:lnSpc>
            </a:pPr>
            <a:r>
              <a:rPr lang="zh-CN" sz="4800">
                <a:solidFill>
                  <a:schemeClr val="bg1"/>
                </a:solidFill>
                <a:latin typeface="方正兰亭超细黑简体" panose="02000000000000000000" charset="-122"/>
                <a:ea typeface="方正兰亭超细黑简体" panose="02000000000000000000" charset="-122"/>
                <a:sym typeface="+mn-ea"/>
              </a:rPr>
              <a:t>最终评价的问题：如果你使用这个产品，你会给它打几分？或者说你有多大可能会为其他人推荐这个产品？（在内容符合预期的前提下）</a:t>
            </a:r>
            <a:endParaRPr lang="zh-CN" sz="4800">
              <a:solidFill>
                <a:schemeClr val="bg1"/>
              </a:solidFill>
              <a:latin typeface="方正兰亭超细黑简体" panose="02000000000000000000" charset="-122"/>
              <a:ea typeface="方正兰亭超细黑简体" panose="02000000000000000000" charset="-122"/>
              <a:sym typeface="+mn-ea"/>
            </a:endParaRPr>
          </a:p>
          <a:p>
            <a:pPr algn="l">
              <a:lnSpc>
                <a:spcPct val="120000"/>
              </a:lnSpc>
            </a:pPr>
            <a:r>
              <a:rPr lang="zh-CN" sz="5400">
                <a:solidFill>
                  <a:schemeClr val="bg1"/>
                </a:solidFill>
                <a:latin typeface="方正兰亭超细黑简体" panose="02000000000000000000" charset="-122"/>
                <a:ea typeface="方正兰亭超细黑简体" panose="02000000000000000000" charset="-122"/>
                <a:sym typeface="+mn-ea"/>
              </a:rPr>
              <a:t>结果：</a:t>
            </a:r>
            <a:r>
              <a:rPr lang="en-US" altLang="zh-CN" sz="5400">
                <a:solidFill>
                  <a:schemeClr val="bg1"/>
                </a:solidFill>
                <a:latin typeface="方正兰亭超细黑简体" panose="02000000000000000000" charset="-122"/>
                <a:ea typeface="方正兰亭超细黑简体" panose="02000000000000000000" charset="-122"/>
                <a:sym typeface="+mn-ea"/>
              </a:rPr>
              <a:t>10</a:t>
            </a:r>
            <a:r>
              <a:rPr lang="zh-CN" altLang="en-US" sz="5400">
                <a:solidFill>
                  <a:schemeClr val="bg1"/>
                </a:solidFill>
                <a:latin typeface="方正兰亭超细黑简体" panose="02000000000000000000" charset="-122"/>
                <a:ea typeface="方正兰亭超细黑简体" panose="02000000000000000000" charset="-122"/>
                <a:sym typeface="+mn-ea"/>
              </a:rPr>
              <a:t>分：</a:t>
            </a:r>
            <a:r>
              <a:rPr lang="en-US" altLang="zh-CN" sz="5400">
                <a:solidFill>
                  <a:schemeClr val="bg1"/>
                </a:solidFill>
                <a:latin typeface="方正兰亭超细黑简体" panose="02000000000000000000" charset="-122"/>
                <a:ea typeface="方正兰亭超细黑简体" panose="02000000000000000000" charset="-122"/>
                <a:sym typeface="+mn-ea"/>
              </a:rPr>
              <a:t>2  9</a:t>
            </a:r>
            <a:r>
              <a:rPr lang="zh-CN" altLang="en-US" sz="5400">
                <a:solidFill>
                  <a:schemeClr val="bg1"/>
                </a:solidFill>
                <a:latin typeface="方正兰亭超细黑简体" panose="02000000000000000000" charset="-122"/>
                <a:ea typeface="方正兰亭超细黑简体" panose="02000000000000000000" charset="-122"/>
                <a:sym typeface="+mn-ea"/>
              </a:rPr>
              <a:t>分：</a:t>
            </a:r>
            <a:r>
              <a:rPr lang="en-US" altLang="zh-CN" sz="5400">
                <a:solidFill>
                  <a:schemeClr val="bg1"/>
                </a:solidFill>
                <a:latin typeface="方正兰亭超细黑简体" panose="02000000000000000000" charset="-122"/>
                <a:ea typeface="方正兰亭超细黑简体" panose="02000000000000000000" charset="-122"/>
                <a:sym typeface="+mn-ea"/>
              </a:rPr>
              <a:t>6</a:t>
            </a:r>
            <a:r>
              <a:rPr lang="en-US" altLang="zh-CN" sz="5400">
                <a:solidFill>
                  <a:schemeClr val="bg1"/>
                </a:solidFill>
                <a:latin typeface="方正兰亭超细黑简体" panose="02000000000000000000" charset="-122"/>
                <a:ea typeface="方正兰亭超细黑简体" panose="02000000000000000000" charset="-122"/>
                <a:sym typeface="+mn-ea"/>
              </a:rPr>
              <a:t>   8</a:t>
            </a:r>
            <a:r>
              <a:rPr lang="zh-CN" altLang="en-US" sz="5400">
                <a:solidFill>
                  <a:schemeClr val="bg1"/>
                </a:solidFill>
                <a:latin typeface="方正兰亭超细黑简体" panose="02000000000000000000" charset="-122"/>
                <a:ea typeface="方正兰亭超细黑简体" panose="02000000000000000000" charset="-122"/>
                <a:sym typeface="+mn-ea"/>
              </a:rPr>
              <a:t>分：</a:t>
            </a:r>
            <a:r>
              <a:rPr lang="en-US" altLang="zh-CN" sz="5400">
                <a:solidFill>
                  <a:schemeClr val="bg1"/>
                </a:solidFill>
                <a:latin typeface="方正兰亭超细黑简体" panose="02000000000000000000" charset="-122"/>
                <a:ea typeface="方正兰亭超细黑简体" panose="02000000000000000000" charset="-122"/>
                <a:sym typeface="+mn-ea"/>
              </a:rPr>
              <a:t>6  7</a:t>
            </a:r>
            <a:r>
              <a:rPr lang="zh-CN" altLang="en-US" sz="5400">
                <a:solidFill>
                  <a:schemeClr val="bg1"/>
                </a:solidFill>
                <a:latin typeface="方正兰亭超细黑简体" panose="02000000000000000000" charset="-122"/>
                <a:ea typeface="方正兰亭超细黑简体" panose="02000000000000000000" charset="-122"/>
                <a:sym typeface="+mn-ea"/>
              </a:rPr>
              <a:t>分：</a:t>
            </a:r>
            <a:r>
              <a:rPr lang="en-US" altLang="zh-CN" sz="5400">
                <a:solidFill>
                  <a:schemeClr val="bg1"/>
                </a:solidFill>
                <a:latin typeface="方正兰亭超细黑简体" panose="02000000000000000000" charset="-122"/>
                <a:ea typeface="方正兰亭超细黑简体" panose="02000000000000000000" charset="-122"/>
                <a:sym typeface="+mn-ea"/>
              </a:rPr>
              <a:t>5</a:t>
            </a:r>
            <a:r>
              <a:rPr lang="en-US" altLang="zh-CN" sz="5400">
                <a:solidFill>
                  <a:schemeClr val="bg1"/>
                </a:solidFill>
                <a:latin typeface="方正兰亭超细黑简体" panose="02000000000000000000" charset="-122"/>
                <a:ea typeface="方正兰亭超细黑简体" panose="02000000000000000000" charset="-122"/>
                <a:sym typeface="+mn-ea"/>
              </a:rPr>
              <a:t>  6</a:t>
            </a:r>
            <a:r>
              <a:rPr lang="zh-CN" altLang="en-US" sz="5400">
                <a:solidFill>
                  <a:schemeClr val="bg1"/>
                </a:solidFill>
                <a:latin typeface="方正兰亭超细黑简体" panose="02000000000000000000" charset="-122"/>
                <a:ea typeface="方正兰亭超细黑简体" panose="02000000000000000000" charset="-122"/>
                <a:sym typeface="+mn-ea"/>
              </a:rPr>
              <a:t>分及以下：</a:t>
            </a:r>
            <a:r>
              <a:rPr lang="en-US" altLang="zh-CN" sz="5400">
                <a:solidFill>
                  <a:schemeClr val="bg1"/>
                </a:solidFill>
                <a:latin typeface="方正兰亭超细黑简体" panose="02000000000000000000" charset="-122"/>
                <a:ea typeface="方正兰亭超细黑简体" panose="02000000000000000000" charset="-122"/>
                <a:sym typeface="+mn-ea"/>
              </a:rPr>
              <a:t>1</a:t>
            </a:r>
            <a:endParaRPr lang="en-US" altLang="zh-CN" sz="5400">
              <a:solidFill>
                <a:schemeClr val="bg1"/>
              </a:solidFill>
              <a:latin typeface="方正兰亭超细黑简体" panose="02000000000000000000" charset="-122"/>
              <a:ea typeface="方正兰亭超细黑简体" panose="02000000000000000000" charset="-122"/>
              <a:sym typeface="+mn-ea"/>
            </a:endParaRPr>
          </a:p>
          <a:p>
            <a:pPr algn="l">
              <a:lnSpc>
                <a:spcPct val="120000"/>
              </a:lnSpc>
            </a:pPr>
            <a:endParaRPr lang="zh-CN" altLang="en-US" sz="5400">
              <a:solidFill>
                <a:schemeClr val="bg1"/>
              </a:solidFill>
              <a:latin typeface="方正兰亭超细黑简体" panose="02000000000000000000" charset="-122"/>
              <a:ea typeface="方正兰亭超细黑简体" panose="02000000000000000000" charset="-122"/>
              <a:sym typeface="+mn-ea"/>
            </a:endParaRPr>
          </a:p>
          <a:p>
            <a:pPr algn="l">
              <a:lnSpc>
                <a:spcPct val="120000"/>
              </a:lnSpc>
            </a:pPr>
            <a:r>
              <a:rPr lang="zh-CN" altLang="en-US" sz="5400">
                <a:solidFill>
                  <a:schemeClr val="bg1"/>
                </a:solidFill>
                <a:latin typeface="方正兰亭超细黑简体" panose="02000000000000000000" charset="-122"/>
                <a:ea typeface="方正兰亭超细黑简体" panose="02000000000000000000" charset="-122"/>
                <a:sym typeface="+mn-ea"/>
              </a:rPr>
              <a:t>采访对象也提出了一些缺点：</a:t>
            </a:r>
            <a:endParaRPr lang="zh-CN" altLang="en-US" sz="5400">
              <a:solidFill>
                <a:schemeClr val="bg1"/>
              </a:solidFill>
              <a:latin typeface="方正兰亭超细黑简体" panose="02000000000000000000" charset="-122"/>
              <a:ea typeface="方正兰亭超细黑简体" panose="02000000000000000000" charset="-122"/>
              <a:sym typeface="+mn-ea"/>
            </a:endParaRPr>
          </a:p>
          <a:p>
            <a:pPr algn="l">
              <a:lnSpc>
                <a:spcPct val="120000"/>
              </a:lnSpc>
            </a:pPr>
            <a:r>
              <a:rPr lang="en-US" altLang="zh-CN" sz="5400">
                <a:solidFill>
                  <a:schemeClr val="bg1"/>
                </a:solidFill>
                <a:latin typeface="方正兰亭超细黑简体" panose="02000000000000000000" charset="-122"/>
                <a:ea typeface="方正兰亭超细黑简体" panose="02000000000000000000" charset="-122"/>
                <a:sym typeface="+mn-ea"/>
              </a:rPr>
              <a:t>1.</a:t>
            </a:r>
            <a:r>
              <a:rPr lang="zh-CN" altLang="en-US" sz="5400">
                <a:solidFill>
                  <a:schemeClr val="bg1"/>
                </a:solidFill>
                <a:latin typeface="方正兰亭超细黑简体" panose="02000000000000000000" charset="-122"/>
                <a:ea typeface="方正兰亭超细黑简体" panose="02000000000000000000" charset="-122"/>
                <a:sym typeface="+mn-ea"/>
              </a:rPr>
              <a:t>内容有些杂乱，无法一眼看懂这个产品想做什么</a:t>
            </a:r>
            <a:endParaRPr lang="zh-CN" altLang="en-US" sz="5400">
              <a:solidFill>
                <a:schemeClr val="bg1"/>
              </a:solidFill>
              <a:latin typeface="方正兰亭超细黑简体" panose="02000000000000000000" charset="-122"/>
              <a:ea typeface="方正兰亭超细黑简体" panose="02000000000000000000" charset="-122"/>
              <a:sym typeface="+mn-ea"/>
            </a:endParaRPr>
          </a:p>
          <a:p>
            <a:pPr algn="l">
              <a:lnSpc>
                <a:spcPct val="120000"/>
              </a:lnSpc>
            </a:pPr>
            <a:r>
              <a:rPr lang="en-US" altLang="zh-CN" sz="5400">
                <a:solidFill>
                  <a:schemeClr val="bg1"/>
                </a:solidFill>
                <a:latin typeface="方正兰亭超细黑简体" panose="02000000000000000000" charset="-122"/>
                <a:ea typeface="方正兰亭超细黑简体" panose="02000000000000000000" charset="-122"/>
                <a:sym typeface="+mn-ea"/>
              </a:rPr>
              <a:t>2.</a:t>
            </a:r>
            <a:r>
              <a:rPr lang="zh-CN" altLang="en-US" sz="5400">
                <a:solidFill>
                  <a:schemeClr val="bg1"/>
                </a:solidFill>
                <a:latin typeface="方正兰亭超细黑简体" panose="02000000000000000000" charset="-122"/>
                <a:ea typeface="方正兰亭超细黑简体" panose="02000000000000000000" charset="-122"/>
                <a:sym typeface="+mn-ea"/>
              </a:rPr>
              <a:t>在看不到实际内容的情况下无法联想实际效果</a:t>
            </a:r>
            <a:endParaRPr lang="zh-CN" altLang="en-US" sz="5400">
              <a:solidFill>
                <a:schemeClr val="bg1"/>
              </a:solidFill>
              <a:latin typeface="方正兰亭超细黑简体" panose="02000000000000000000" charset="-122"/>
              <a:ea typeface="方正兰亭超细黑简体" panose="02000000000000000000"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82" name="Group 382"/>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sp>
        <p:nvSpPr>
          <p:cNvPr id="9" name="文本框 8"/>
          <p:cNvSpPr txBox="1"/>
          <p:nvPr/>
        </p:nvSpPr>
        <p:spPr>
          <a:xfrm>
            <a:off x="2726055" y="2178685"/>
            <a:ext cx="18110835" cy="9544050"/>
          </a:xfrm>
          <a:prstGeom prst="rect">
            <a:avLst/>
          </a:prstGeom>
          <a:noFill/>
        </p:spPr>
        <p:txBody>
          <a:bodyPr wrap="square" rtlCol="0" anchor="t">
            <a:spAutoFit/>
          </a:bodyPr>
          <a:p>
            <a:pPr algn="ctr">
              <a:lnSpc>
                <a:spcPct val="120000"/>
              </a:lnSpc>
            </a:pPr>
            <a:r>
              <a:rPr lang="zh-CN" sz="6600">
                <a:solidFill>
                  <a:schemeClr val="bg1"/>
                </a:solidFill>
                <a:latin typeface="方正兰亭超细黑简体" panose="02000000000000000000" charset="-122"/>
                <a:ea typeface="方正兰亭超细黑简体" panose="02000000000000000000" charset="-122"/>
                <a:sym typeface="+mn-ea"/>
              </a:rPr>
              <a:t>版本控制</a:t>
            </a:r>
            <a:endParaRPr lang="zh-CN" sz="6600">
              <a:solidFill>
                <a:schemeClr val="bg1"/>
              </a:solidFill>
              <a:latin typeface="方正兰亭超细黑简体" panose="02000000000000000000" charset="-122"/>
              <a:ea typeface="方正兰亭超细黑简体" panose="02000000000000000000" charset="-122"/>
              <a:sym typeface="+mn-ea"/>
            </a:endParaRPr>
          </a:p>
          <a:p>
            <a:pPr algn="ctr">
              <a:lnSpc>
                <a:spcPct val="140000"/>
              </a:lnSpc>
            </a:pPr>
            <a:endParaRPr lang="zh-CN" sz="6600">
              <a:solidFill>
                <a:schemeClr val="bg1"/>
              </a:solidFill>
              <a:latin typeface="方正兰亭超细黑简体" panose="02000000000000000000" charset="-122"/>
              <a:ea typeface="方正兰亭超细黑简体" panose="02000000000000000000" charset="-122"/>
              <a:sym typeface="+mn-ea"/>
            </a:endParaRPr>
          </a:p>
          <a:p>
            <a:pPr algn="l">
              <a:lnSpc>
                <a:spcPct val="140000"/>
              </a:lnSpc>
            </a:pPr>
            <a:r>
              <a:rPr lang="zh-CN" sz="5400">
                <a:solidFill>
                  <a:schemeClr val="bg1"/>
                </a:solidFill>
                <a:latin typeface="方正兰亭超细黑简体" panose="02000000000000000000" charset="-122"/>
                <a:ea typeface="方正兰亭超细黑简体" panose="02000000000000000000" charset="-122"/>
                <a:sym typeface="+mn-ea"/>
              </a:rPr>
              <a:t>本次项目由于是团队完成，所以我们建立了</a:t>
            </a:r>
            <a:r>
              <a:rPr lang="en-US" altLang="zh-CN" sz="5400">
                <a:solidFill>
                  <a:schemeClr val="bg1"/>
                </a:solidFill>
                <a:latin typeface="方正兰亭超细黑简体" panose="02000000000000000000" charset="-122"/>
                <a:ea typeface="方正兰亭超细黑简体" panose="02000000000000000000" charset="-122"/>
                <a:sym typeface="+mn-ea"/>
              </a:rPr>
              <a:t>organnization</a:t>
            </a:r>
            <a:endParaRPr lang="en-US" altLang="zh-CN" sz="5400">
              <a:solidFill>
                <a:schemeClr val="bg1"/>
              </a:solidFill>
              <a:latin typeface="方正兰亭超细黑简体" panose="02000000000000000000" charset="-122"/>
              <a:ea typeface="方正兰亭超细黑简体" panose="02000000000000000000" charset="-122"/>
              <a:sym typeface="+mn-ea"/>
            </a:endParaRPr>
          </a:p>
          <a:p>
            <a:pPr algn="l">
              <a:lnSpc>
                <a:spcPct val="140000"/>
              </a:lnSpc>
            </a:pPr>
            <a:r>
              <a:rPr lang="en-US" altLang="zh-CN" sz="5400">
                <a:solidFill>
                  <a:schemeClr val="bg1"/>
                </a:solidFill>
                <a:latin typeface="方正兰亭超细黑简体" panose="02000000000000000000" charset="-122"/>
                <a:ea typeface="方正兰亭超细黑简体" panose="02000000000000000000" charset="-122"/>
                <a:sym typeface="+mn-ea"/>
              </a:rPr>
              <a:t>se-front-end-17</a:t>
            </a:r>
            <a:r>
              <a:rPr lang="zh-CN" altLang="en-US" sz="5400">
                <a:solidFill>
                  <a:schemeClr val="bg1"/>
                </a:solidFill>
                <a:latin typeface="方正兰亭超细黑简体" panose="02000000000000000000" charset="-122"/>
                <a:ea typeface="方正兰亭超细黑简体" panose="02000000000000000000" charset="-122"/>
                <a:sym typeface="+mn-ea"/>
              </a:rPr>
              <a:t>，考虑到大家没有那么熟悉</a:t>
            </a:r>
            <a:r>
              <a:rPr lang="en-US" altLang="zh-CN" sz="5400">
                <a:solidFill>
                  <a:schemeClr val="bg1"/>
                </a:solidFill>
                <a:latin typeface="方正兰亭超细黑简体" panose="02000000000000000000" charset="-122"/>
                <a:ea typeface="方正兰亭超细黑简体" panose="02000000000000000000" charset="-122"/>
                <a:sym typeface="+mn-ea"/>
              </a:rPr>
              <a:t>github</a:t>
            </a:r>
            <a:r>
              <a:rPr lang="zh-CN" altLang="en-US" sz="5400">
                <a:solidFill>
                  <a:schemeClr val="bg1"/>
                </a:solidFill>
                <a:latin typeface="方正兰亭超细黑简体" panose="02000000000000000000" charset="-122"/>
                <a:ea typeface="方正兰亭超细黑简体" panose="02000000000000000000" charset="-122"/>
                <a:sym typeface="+mn-ea"/>
              </a:rPr>
              <a:t>，防止随意</a:t>
            </a:r>
            <a:r>
              <a:rPr lang="en-US" altLang="zh-CN" sz="5400">
                <a:solidFill>
                  <a:schemeClr val="bg1"/>
                </a:solidFill>
                <a:latin typeface="方正兰亭超细黑简体" panose="02000000000000000000" charset="-122"/>
                <a:ea typeface="方正兰亭超细黑简体" panose="02000000000000000000" charset="-122"/>
                <a:sym typeface="+mn-ea"/>
              </a:rPr>
              <a:t>push</a:t>
            </a:r>
            <a:r>
              <a:rPr lang="zh-CN" altLang="en-US" sz="5400">
                <a:solidFill>
                  <a:schemeClr val="bg1"/>
                </a:solidFill>
                <a:latin typeface="方正兰亭超细黑简体" panose="02000000000000000000" charset="-122"/>
                <a:ea typeface="方正兰亭超细黑简体" panose="02000000000000000000" charset="-122"/>
                <a:sym typeface="+mn-ea"/>
              </a:rPr>
              <a:t>出现冲突，我们采用只有一个公有仓库，其他人</a:t>
            </a:r>
            <a:r>
              <a:rPr lang="en-US" altLang="zh-CN" sz="5400">
                <a:solidFill>
                  <a:schemeClr val="bg1"/>
                </a:solidFill>
                <a:latin typeface="方正兰亭超细黑简体" panose="02000000000000000000" charset="-122"/>
                <a:ea typeface="方正兰亭超细黑简体" panose="02000000000000000000" charset="-122"/>
                <a:sym typeface="+mn-ea"/>
              </a:rPr>
              <a:t>fork</a:t>
            </a:r>
            <a:r>
              <a:rPr lang="zh-CN" altLang="en-US" sz="5400">
                <a:solidFill>
                  <a:schemeClr val="bg1"/>
                </a:solidFill>
                <a:latin typeface="方正兰亭超细黑简体" panose="02000000000000000000" charset="-122"/>
                <a:ea typeface="方正兰亭超细黑简体" panose="02000000000000000000" charset="-122"/>
                <a:sym typeface="+mn-ea"/>
              </a:rPr>
              <a:t>、</a:t>
            </a:r>
            <a:r>
              <a:rPr lang="en-US" altLang="zh-CN" sz="5400">
                <a:solidFill>
                  <a:schemeClr val="bg1"/>
                </a:solidFill>
                <a:latin typeface="方正兰亭超细黑简体" panose="02000000000000000000" charset="-122"/>
                <a:ea typeface="方正兰亭超细黑简体" panose="02000000000000000000" charset="-122"/>
                <a:sym typeface="+mn-ea"/>
              </a:rPr>
              <a:t>pull request</a:t>
            </a:r>
            <a:r>
              <a:rPr lang="zh-CN" altLang="en-US" sz="5400">
                <a:solidFill>
                  <a:schemeClr val="bg1"/>
                </a:solidFill>
                <a:latin typeface="方正兰亭超细黑简体" panose="02000000000000000000" charset="-122"/>
                <a:ea typeface="方正兰亭超细黑简体" panose="02000000000000000000" charset="-122"/>
                <a:sym typeface="+mn-ea"/>
              </a:rPr>
              <a:t>的</a:t>
            </a:r>
            <a:r>
              <a:rPr lang="en-US" altLang="zh-CN" sz="5400">
                <a:solidFill>
                  <a:schemeClr val="bg1"/>
                </a:solidFill>
                <a:latin typeface="方正兰亭超细黑简体" panose="02000000000000000000" charset="-122"/>
                <a:ea typeface="方正兰亭超细黑简体" panose="02000000000000000000" charset="-122"/>
                <a:sym typeface="+mn-ea"/>
              </a:rPr>
              <a:t>git workflow</a:t>
            </a:r>
            <a:r>
              <a:rPr lang="zh-CN" altLang="en-US" sz="5400">
                <a:solidFill>
                  <a:schemeClr val="bg1"/>
                </a:solidFill>
                <a:latin typeface="方正兰亭超细黑简体" panose="02000000000000000000" charset="-122"/>
                <a:ea typeface="方正兰亭超细黑简体" panose="02000000000000000000" charset="-122"/>
                <a:sym typeface="+mn-ea"/>
              </a:rPr>
              <a:t>，后期为了减少步骤改为直接</a:t>
            </a:r>
            <a:r>
              <a:rPr lang="en-US" altLang="zh-CN" sz="5400">
                <a:solidFill>
                  <a:schemeClr val="bg1"/>
                </a:solidFill>
                <a:latin typeface="方正兰亭超细黑简体" panose="02000000000000000000" charset="-122"/>
                <a:ea typeface="方正兰亭超细黑简体" panose="02000000000000000000" charset="-122"/>
                <a:sym typeface="+mn-ea"/>
              </a:rPr>
              <a:t>push</a:t>
            </a:r>
            <a:r>
              <a:rPr lang="zh-CN" altLang="en-US" sz="5400">
                <a:solidFill>
                  <a:schemeClr val="bg1"/>
                </a:solidFill>
                <a:latin typeface="方正兰亭超细黑简体" panose="02000000000000000000" charset="-122"/>
                <a:ea typeface="方正兰亭超细黑简体" panose="02000000000000000000" charset="-122"/>
                <a:sym typeface="+mn-ea"/>
              </a:rPr>
              <a:t>。</a:t>
            </a:r>
            <a:endParaRPr lang="zh-CN" altLang="en-US" sz="5400">
              <a:solidFill>
                <a:schemeClr val="bg1"/>
              </a:solidFill>
              <a:latin typeface="方正兰亭超细黑简体" panose="02000000000000000000" charset="-122"/>
              <a:ea typeface="方正兰亭超细黑简体" panose="02000000000000000000" charset="-122"/>
              <a:sym typeface="+mn-ea"/>
            </a:endParaRPr>
          </a:p>
          <a:p>
            <a:pPr algn="l">
              <a:lnSpc>
                <a:spcPct val="120000"/>
              </a:lnSpc>
            </a:pPr>
            <a:endParaRPr lang="zh-CN" altLang="en-US" sz="5400">
              <a:solidFill>
                <a:schemeClr val="bg1"/>
              </a:solidFill>
              <a:latin typeface="方正兰亭超细黑简体" panose="02000000000000000000" charset="-122"/>
              <a:ea typeface="方正兰亭超细黑简体" panose="02000000000000000000"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82" name="Group 382"/>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sp>
        <p:nvSpPr>
          <p:cNvPr id="3" name="文本框 2"/>
          <p:cNvSpPr txBox="1"/>
          <p:nvPr/>
        </p:nvSpPr>
        <p:spPr>
          <a:xfrm>
            <a:off x="2668905" y="1789430"/>
            <a:ext cx="18110835" cy="2085340"/>
          </a:xfrm>
          <a:prstGeom prst="rect">
            <a:avLst/>
          </a:prstGeom>
          <a:noFill/>
        </p:spPr>
        <p:txBody>
          <a:bodyPr wrap="square" rtlCol="0" anchor="t">
            <a:spAutoFit/>
          </a:bodyPr>
          <a:p>
            <a:pPr algn="ctr">
              <a:lnSpc>
                <a:spcPct val="120000"/>
              </a:lnSpc>
            </a:pPr>
            <a:r>
              <a:rPr lang="en-US" altLang="zh-CN" sz="5400">
                <a:solidFill>
                  <a:schemeClr val="bg1"/>
                </a:solidFill>
                <a:latin typeface="方正兰亭超细黑简体" panose="02000000000000000000" charset="-122"/>
                <a:ea typeface="方正兰亭超细黑简体" panose="02000000000000000000" charset="-122"/>
                <a:sym typeface="+mn-ea"/>
              </a:rPr>
              <a:t>commit</a:t>
            </a:r>
            <a:r>
              <a:rPr lang="zh-CN" altLang="en-US" sz="5400">
                <a:solidFill>
                  <a:schemeClr val="bg1"/>
                </a:solidFill>
                <a:latin typeface="方正兰亭超细黑简体" panose="02000000000000000000" charset="-122"/>
                <a:ea typeface="方正兰亭超细黑简体" panose="02000000000000000000" charset="-122"/>
                <a:sym typeface="+mn-ea"/>
              </a:rPr>
              <a:t>：</a:t>
            </a:r>
            <a:r>
              <a:rPr lang="en-US" altLang="zh-CN" sz="5400">
                <a:solidFill>
                  <a:schemeClr val="bg1"/>
                </a:solidFill>
                <a:latin typeface="方正兰亭超细黑简体" panose="02000000000000000000" charset="-122"/>
                <a:ea typeface="方正兰亭超细黑简体" panose="02000000000000000000" charset="-122"/>
                <a:sym typeface="+mn-ea"/>
              </a:rPr>
              <a:t>54  branch</a:t>
            </a:r>
            <a:r>
              <a:rPr lang="zh-CN" altLang="en-US" sz="5400">
                <a:solidFill>
                  <a:schemeClr val="bg1"/>
                </a:solidFill>
                <a:latin typeface="方正兰亭超细黑简体" panose="02000000000000000000" charset="-122"/>
                <a:ea typeface="方正兰亭超细黑简体" panose="02000000000000000000" charset="-122"/>
                <a:sym typeface="+mn-ea"/>
              </a:rPr>
              <a:t>：</a:t>
            </a:r>
            <a:r>
              <a:rPr lang="en-US" altLang="zh-CN" sz="5400">
                <a:solidFill>
                  <a:schemeClr val="bg1"/>
                </a:solidFill>
                <a:latin typeface="方正兰亭超细黑简体" panose="02000000000000000000" charset="-122"/>
                <a:ea typeface="方正兰亭超细黑简体" panose="02000000000000000000" charset="-122"/>
                <a:sym typeface="+mn-ea"/>
              </a:rPr>
              <a:t>2  tag</a:t>
            </a:r>
            <a:r>
              <a:rPr lang="zh-CN" altLang="en-US" sz="5400">
                <a:solidFill>
                  <a:schemeClr val="bg1"/>
                </a:solidFill>
                <a:latin typeface="方正兰亭超细黑简体" panose="02000000000000000000" charset="-122"/>
                <a:ea typeface="方正兰亭超细黑简体" panose="02000000000000000000" charset="-122"/>
                <a:sym typeface="+mn-ea"/>
              </a:rPr>
              <a:t>：</a:t>
            </a:r>
            <a:r>
              <a:rPr lang="en-US" altLang="zh-CN" sz="5400">
                <a:solidFill>
                  <a:schemeClr val="bg1"/>
                </a:solidFill>
                <a:latin typeface="方正兰亭超细黑简体" panose="02000000000000000000" charset="-122"/>
                <a:ea typeface="方正兰亭超细黑简体" panose="02000000000000000000" charset="-122"/>
                <a:sym typeface="+mn-ea"/>
              </a:rPr>
              <a:t>2    contributor</a:t>
            </a:r>
            <a:r>
              <a:rPr lang="zh-CN" altLang="en-US" sz="5400">
                <a:solidFill>
                  <a:schemeClr val="bg1"/>
                </a:solidFill>
                <a:latin typeface="方正兰亭超细黑简体" panose="02000000000000000000" charset="-122"/>
                <a:ea typeface="方正兰亭超细黑简体" panose="02000000000000000000" charset="-122"/>
                <a:sym typeface="+mn-ea"/>
              </a:rPr>
              <a:t>：</a:t>
            </a:r>
            <a:r>
              <a:rPr lang="en-US" altLang="zh-CN" sz="5400">
                <a:solidFill>
                  <a:schemeClr val="bg1"/>
                </a:solidFill>
                <a:latin typeface="方正兰亭超细黑简体" panose="02000000000000000000" charset="-122"/>
                <a:ea typeface="方正兰亭超细黑简体" panose="02000000000000000000" charset="-122"/>
                <a:sym typeface="+mn-ea"/>
              </a:rPr>
              <a:t>4   issue</a:t>
            </a:r>
            <a:r>
              <a:rPr lang="zh-CN" altLang="en-US" sz="5400">
                <a:solidFill>
                  <a:schemeClr val="bg1"/>
                </a:solidFill>
                <a:latin typeface="方正兰亭超细黑简体" panose="02000000000000000000" charset="-122"/>
                <a:ea typeface="方正兰亭超细黑简体" panose="02000000000000000000" charset="-122"/>
                <a:sym typeface="+mn-ea"/>
              </a:rPr>
              <a:t>：</a:t>
            </a:r>
            <a:r>
              <a:rPr lang="en-US" altLang="zh-CN" sz="5400">
                <a:solidFill>
                  <a:schemeClr val="bg1"/>
                </a:solidFill>
                <a:latin typeface="方正兰亭超细黑简体" panose="02000000000000000000" charset="-122"/>
                <a:ea typeface="方正兰亭超细黑简体" panose="02000000000000000000" charset="-122"/>
                <a:sym typeface="+mn-ea"/>
              </a:rPr>
              <a:t>3</a:t>
            </a:r>
            <a:endParaRPr lang="en-US" altLang="zh-CN" sz="5400">
              <a:solidFill>
                <a:schemeClr val="bg1"/>
              </a:solidFill>
              <a:latin typeface="方正兰亭超细黑简体" panose="02000000000000000000" charset="-122"/>
              <a:ea typeface="方正兰亭超细黑简体" panose="02000000000000000000" charset="-122"/>
              <a:sym typeface="+mn-ea"/>
            </a:endParaRPr>
          </a:p>
        </p:txBody>
      </p:sp>
      <p:graphicFrame>
        <p:nvGraphicFramePr>
          <p:cNvPr id="4" name="对象 3"/>
          <p:cNvGraphicFramePr/>
          <p:nvPr/>
        </p:nvGraphicFramePr>
        <p:xfrm>
          <a:off x="2981325" y="4001770"/>
          <a:ext cx="17485995" cy="8914765"/>
        </p:xfrm>
        <a:graphic>
          <a:graphicData uri="http://schemas.openxmlformats.org/presentationml/2006/ole">
            <mc:AlternateContent xmlns:mc="http://schemas.openxmlformats.org/markup-compatibility/2006">
              <mc:Choice xmlns:v="urn:schemas-microsoft-com:vml" Requires="v">
                <p:oleObj spid="_x0000_s5" name="" r:id="rId2" imgW="11675110" imgH="5753100" progId="Paint.Picture">
                  <p:embed/>
                </p:oleObj>
              </mc:Choice>
              <mc:Fallback>
                <p:oleObj name="" r:id="rId2" imgW="11675110" imgH="5753100" progId="Paint.Picture">
                  <p:embed/>
                  <p:pic>
                    <p:nvPicPr>
                      <p:cNvPr id="0" name="图片 4"/>
                      <p:cNvPicPr/>
                      <p:nvPr/>
                    </p:nvPicPr>
                    <p:blipFill>
                      <a:blip r:embed="rId3"/>
                      <a:stretch>
                        <a:fillRect/>
                      </a:stretch>
                    </p:blipFill>
                    <p:spPr>
                      <a:xfrm>
                        <a:off x="2981325" y="4001770"/>
                        <a:ext cx="17485995" cy="8914765"/>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 name="Group 3"/>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544" name="Group 544"/>
          <p:cNvGrpSpPr/>
          <p:nvPr/>
        </p:nvGrpSpPr>
        <p:grpSpPr>
          <a:xfrm>
            <a:off x="5801685" y="6129655"/>
            <a:ext cx="7620000" cy="1180465"/>
            <a:chOff x="100965" y="595630"/>
            <a:chExt cx="7620000" cy="1180465"/>
          </a:xfrm>
        </p:grpSpPr>
        <p:sp>
          <p:nvSpPr>
            <p:cNvPr id="1" name="text 544"/>
            <p:cNvSpPr/>
            <p:nvPr/>
          </p:nvSpPr>
          <p:spPr>
            <a:xfrm>
              <a:off x="100965" y="595630"/>
              <a:ext cx="7620000" cy="1180465"/>
            </a:xfrm>
            <a:prstGeom prst="rect">
              <a:avLst/>
            </a:prstGeom>
            <a:ln w="25400">
              <a:miter lim="400000"/>
            </a:ln>
          </p:spPr>
          <p:txBody>
            <a:bodyPr wrap="square" lIns="0" tIns="0" rIns="0" bIns="0" numCol="1" anchor="t">
              <a:spAutoFit/>
            </a:bodyPr>
            <a:lstStyle>
              <a:lvl1pPr algn="r">
                <a:lnSpc>
                  <a:spcPct val="93000"/>
                </a:lnSpc>
                <a:defRPr spc="660">
                  <a:solidFill>
                    <a:srgbClr val="F2F2F2">
                      <a:alpha val="100000"/>
                    </a:srgbClr>
                  </a:solidFill>
                  <a:latin typeface="安卓中文"/>
                  <a:ea typeface="安卓中文"/>
                  <a:cs typeface="安卓中文"/>
                  <a:sym typeface="安卓中文"/>
                </a:defRPr>
              </a:lvl1pPr>
            </a:lstStyle>
            <a:p>
              <a:pPr lvl="0">
                <a:defRPr sz="2400" spc="0"/>
              </a:pPr>
              <a:r>
                <a:rPr lang="zh-CN" sz="8250" spc="660">
                  <a:latin typeface="方正兰亭超细黑简体" panose="02000000000000000000" charset="-122"/>
                  <a:ea typeface="方正兰亭超细黑简体" panose="02000000000000000000" charset="-122"/>
                </a:rPr>
                <a:t>项目历程</a:t>
              </a:r>
              <a:endParaRPr lang="zh-CN" sz="8250" spc="660">
                <a:latin typeface="方正兰亭超细黑简体" panose="02000000000000000000" charset="-122"/>
                <a:ea typeface="方正兰亭超细黑简体" panose="02000000000000000000" charset="-122"/>
              </a:endParaRPr>
            </a:p>
          </p:txBody>
        </p:sp>
      </p:grpSp>
      <p:grpSp>
        <p:nvGrpSpPr>
          <p:cNvPr id="545" name="Group 545"/>
          <p:cNvGrpSpPr/>
          <p:nvPr/>
        </p:nvGrpSpPr>
        <p:grpSpPr>
          <a:xfrm>
            <a:off x="3329909" y="6927052"/>
            <a:ext cx="10012238" cy="539750"/>
            <a:chOff x="0" y="0"/>
            <a:chExt cx="10012238" cy="539750"/>
          </a:xfrm>
        </p:grpSpPr>
        <p:sp>
          <p:nvSpPr>
            <p:cNvPr id="2" name="text 545"/>
            <p:cNvSpPr/>
            <p:nvPr/>
          </p:nvSpPr>
          <p:spPr>
            <a:xfrm>
              <a:off x="0" y="0"/>
              <a:ext cx="10012238" cy="539750"/>
            </a:xfrm>
            <a:prstGeom prst="rect">
              <a:avLst/>
            </a:prstGeom>
            <a:ln w="25400">
              <a:miter lim="400000"/>
            </a:ln>
          </p:spPr>
          <p:txBody>
            <a:bodyPr wrap="square" lIns="0" tIns="0" rIns="0" bIns="0" numCol="1" anchor="t">
              <a:spAutoFit/>
            </a:bodyPr>
            <a:lstStyle>
              <a:lvl1pPr algn="r">
                <a:lnSpc>
                  <a:spcPct val="114000"/>
                </a:lnSpc>
                <a:defRPr spc="330">
                  <a:solidFill>
                    <a:srgbClr val="F2F2F2">
                      <a:alpha val="100000"/>
                    </a:srgbClr>
                  </a:solidFill>
                  <a:latin typeface="安卓中文"/>
                  <a:ea typeface="安卓中文"/>
                  <a:cs typeface="安卓中文"/>
                  <a:sym typeface="安卓中文"/>
                </a:defRPr>
              </a:lvl1pPr>
            </a:lstStyle>
            <a:p>
              <a:pPr lvl="0">
                <a:defRPr sz="2400" spc="0"/>
              </a:pPr>
              <a:endParaRPr lang="zh-CN" sz="3080" spc="33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5" name="Group 35"/>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160" name="Group 160"/>
          <p:cNvGrpSpPr/>
          <p:nvPr/>
        </p:nvGrpSpPr>
        <p:grpSpPr>
          <a:xfrm>
            <a:off x="4007109" y="5994059"/>
            <a:ext cx="9891705" cy="1113790"/>
            <a:chOff x="-203576" y="-82418"/>
            <a:chExt cx="9891705" cy="1113790"/>
          </a:xfrm>
        </p:grpSpPr>
        <p:grpSp>
          <p:nvGrpSpPr>
            <p:cNvPr id="161" name="Group 161"/>
            <p:cNvGrpSpPr/>
            <p:nvPr/>
          </p:nvGrpSpPr>
          <p:grpSpPr>
            <a:xfrm>
              <a:off x="-203576" y="-82418"/>
              <a:ext cx="9891705" cy="1113790"/>
              <a:chOff x="-203576" y="-82418"/>
              <a:chExt cx="9891705" cy="1113790"/>
            </a:xfrm>
          </p:grpSpPr>
          <p:grpSp>
            <p:nvGrpSpPr>
              <p:cNvPr id="163" name="Group 163"/>
              <p:cNvGrpSpPr/>
              <p:nvPr/>
            </p:nvGrpSpPr>
            <p:grpSpPr>
              <a:xfrm rot="0">
                <a:off x="-203576" y="-82418"/>
                <a:ext cx="9891705" cy="1113790"/>
                <a:chOff x="0" y="0"/>
                <a:chExt cx="9891705" cy="1113790"/>
              </a:xfrm>
            </p:grpSpPr>
            <p:sp>
              <p:nvSpPr>
                <p:cNvPr id="2" name="text 163"/>
                <p:cNvSpPr/>
                <p:nvPr/>
              </p:nvSpPr>
              <p:spPr>
                <a:xfrm>
                  <a:off x="0" y="0"/>
                  <a:ext cx="9891705" cy="1113790"/>
                </a:xfrm>
                <a:prstGeom prst="rect">
                  <a:avLst/>
                </a:prstGeom>
                <a:ln w="25400">
                  <a:miter lim="400000"/>
                </a:ln>
              </p:spPr>
              <p:txBody>
                <a:bodyPr wrap="square" lIns="0" tIns="0" rIns="0" bIns="0" numCol="1" anchor="t">
                  <a:spAutoFit/>
                </a:bodyPr>
                <a:lstStyle>
                  <a:lvl1pPr algn="r">
                    <a:lnSpc>
                      <a:spcPct val="94000"/>
                    </a:lnSpc>
                    <a:defRPr spc="990">
                      <a:solidFill>
                        <a:srgbClr val="F2F2F2">
                          <a:alpha val="100000"/>
                        </a:srgbClr>
                      </a:solidFill>
                      <a:latin typeface="安卓中文"/>
                      <a:ea typeface="安卓中文"/>
                      <a:cs typeface="安卓中文"/>
                      <a:sym typeface="安卓中文"/>
                    </a:defRPr>
                  </a:lvl1pPr>
                </a:lstStyle>
                <a:p>
                  <a:pPr lvl="0">
                    <a:defRPr sz="2400" spc="0"/>
                  </a:pPr>
                  <a:r>
                    <a:rPr lang="zh-CN" sz="7700" spc="990">
                      <a:latin typeface="方正兰亭超细黑简体" panose="02000000000000000000" charset="-122"/>
                      <a:ea typeface="方正兰亭超细黑简体" panose="02000000000000000000" charset="-122"/>
                    </a:rPr>
                    <a:t>产品介绍</a:t>
                  </a:r>
                  <a:endParaRPr lang="zh-CN" sz="7700" spc="990">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171824" y="5700394"/>
            <a:ext cx="18039715" cy="1262380"/>
            <a:chOff x="-1576543" y="-1039658"/>
            <a:chExt cx="18039715" cy="1262380"/>
          </a:xfrm>
        </p:grpSpPr>
        <p:grpSp>
          <p:nvGrpSpPr>
            <p:cNvPr id="310" name="Group 310"/>
            <p:cNvGrpSpPr/>
            <p:nvPr/>
          </p:nvGrpSpPr>
          <p:grpSpPr>
            <a:xfrm>
              <a:off x="-1576543" y="-1039658"/>
              <a:ext cx="18039715" cy="1262380"/>
              <a:chOff x="-1576543" y="-1039658"/>
              <a:chExt cx="18039715" cy="1262380"/>
            </a:xfrm>
          </p:grpSpPr>
          <p:grpSp>
            <p:nvGrpSpPr>
              <p:cNvPr id="311" name="Group 311"/>
              <p:cNvGrpSpPr/>
              <p:nvPr/>
            </p:nvGrpSpPr>
            <p:grpSpPr>
              <a:xfrm>
                <a:off x="-1576543" y="-1039658"/>
                <a:ext cx="18039715" cy="1262380"/>
                <a:chOff x="-2069465" y="-1061085"/>
                <a:chExt cx="18039715" cy="1262380"/>
              </a:xfrm>
            </p:grpSpPr>
            <p:sp>
              <p:nvSpPr>
                <p:cNvPr id="3" name="text 311"/>
                <p:cNvSpPr/>
                <p:nvPr/>
              </p:nvSpPr>
              <p:spPr>
                <a:xfrm>
                  <a:off x="-2069465" y="-1061085"/>
                  <a:ext cx="18039715" cy="126238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sz="7200" spc="220">
                      <a:solidFill>
                        <a:schemeClr val="bg1">
                          <a:lumMod val="95000"/>
                          <a:alpha val="100000"/>
                        </a:schemeClr>
                      </a:solidFill>
                      <a:latin typeface="方正兰亭超细黑简体" panose="02000000000000000000" charset="-122"/>
                      <a:ea typeface="方正兰亭超细黑简体" panose="02000000000000000000" charset="-122"/>
                    </a:rPr>
                    <a:t>一个改变用户获取信息方式的图片文字社区</a:t>
                  </a: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172459" y="4281804"/>
            <a:ext cx="18039715" cy="3787140"/>
            <a:chOff x="-1702908" y="-513243"/>
            <a:chExt cx="18039715" cy="3787140"/>
          </a:xfrm>
        </p:grpSpPr>
        <p:grpSp>
          <p:nvGrpSpPr>
            <p:cNvPr id="310" name="Group 310"/>
            <p:cNvGrpSpPr/>
            <p:nvPr/>
          </p:nvGrpSpPr>
          <p:grpSpPr>
            <a:xfrm>
              <a:off x="-1702908" y="-513243"/>
              <a:ext cx="18039715" cy="3787140"/>
              <a:chOff x="-1702908" y="-513243"/>
              <a:chExt cx="18039715" cy="3787140"/>
            </a:xfrm>
          </p:grpSpPr>
          <p:grpSp>
            <p:nvGrpSpPr>
              <p:cNvPr id="311" name="Group 311"/>
              <p:cNvGrpSpPr/>
              <p:nvPr/>
            </p:nvGrpSpPr>
            <p:grpSpPr>
              <a:xfrm>
                <a:off x="-1702908" y="-513243"/>
                <a:ext cx="18039715" cy="3787140"/>
                <a:chOff x="-2195830" y="-534670"/>
                <a:chExt cx="18039715" cy="3787140"/>
              </a:xfrm>
            </p:grpSpPr>
            <p:sp>
              <p:nvSpPr>
                <p:cNvPr id="3" name="text 311"/>
                <p:cNvSpPr/>
                <p:nvPr/>
              </p:nvSpPr>
              <p:spPr>
                <a:xfrm>
                  <a:off x="-2195830" y="-534670"/>
                  <a:ext cx="18039715" cy="378714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我们希望你能不局限于朋友圈与好友中获取信息，而是从能各个方面、各个角度看到身边的人与新鲜的事</a:t>
                  </a: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172459" y="4281804"/>
            <a:ext cx="18039715" cy="5050155"/>
            <a:chOff x="-1702908" y="-513243"/>
            <a:chExt cx="18039715" cy="5050155"/>
          </a:xfrm>
        </p:grpSpPr>
        <p:grpSp>
          <p:nvGrpSpPr>
            <p:cNvPr id="310" name="Group 310"/>
            <p:cNvGrpSpPr/>
            <p:nvPr/>
          </p:nvGrpSpPr>
          <p:grpSpPr>
            <a:xfrm>
              <a:off x="-1702908" y="-513243"/>
              <a:ext cx="18039715" cy="5050155"/>
              <a:chOff x="-1702908" y="-513243"/>
              <a:chExt cx="18039715" cy="5050155"/>
            </a:xfrm>
          </p:grpSpPr>
          <p:grpSp>
            <p:nvGrpSpPr>
              <p:cNvPr id="311" name="Group 311"/>
              <p:cNvGrpSpPr/>
              <p:nvPr/>
            </p:nvGrpSpPr>
            <p:grpSpPr>
              <a:xfrm>
                <a:off x="-1702908" y="-513243"/>
                <a:ext cx="18039715" cy="5050155"/>
                <a:chOff x="-2195830" y="-534670"/>
                <a:chExt cx="18039715" cy="5050155"/>
              </a:xfrm>
            </p:grpSpPr>
            <p:sp>
              <p:nvSpPr>
                <p:cNvPr id="3" name="text 311"/>
                <p:cNvSpPr/>
                <p:nvPr/>
              </p:nvSpPr>
              <p:spPr>
                <a:xfrm>
                  <a:off x="-2195830" y="-534670"/>
                  <a:ext cx="18039715" cy="5050155"/>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我们也希望能提供一个分享的平台，你能随心所欲的分享你的生活，分享你想与其他人分享的事物，一部电影，一首歌，一家新开的店，或者是一处你偶然发现的风景</a:t>
                  </a: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334384" y="10534649"/>
            <a:ext cx="18039715" cy="2524760"/>
            <a:chOff x="-1540983" y="5739602"/>
            <a:chExt cx="18039715" cy="2524760"/>
          </a:xfrm>
        </p:grpSpPr>
        <p:grpSp>
          <p:nvGrpSpPr>
            <p:cNvPr id="310" name="Group 310"/>
            <p:cNvGrpSpPr/>
            <p:nvPr/>
          </p:nvGrpSpPr>
          <p:grpSpPr>
            <a:xfrm>
              <a:off x="-1540983" y="5739602"/>
              <a:ext cx="18039715" cy="2524760"/>
              <a:chOff x="-1540983" y="5739602"/>
              <a:chExt cx="18039715" cy="2524760"/>
            </a:xfrm>
          </p:grpSpPr>
          <p:grpSp>
            <p:nvGrpSpPr>
              <p:cNvPr id="311" name="Group 311"/>
              <p:cNvGrpSpPr/>
              <p:nvPr/>
            </p:nvGrpSpPr>
            <p:grpSpPr>
              <a:xfrm>
                <a:off x="-1540983" y="5739602"/>
                <a:ext cx="18039715" cy="2524760"/>
                <a:chOff x="-2033905" y="5718175"/>
                <a:chExt cx="18039715" cy="2524760"/>
              </a:xfrm>
            </p:grpSpPr>
            <p:sp>
              <p:nvSpPr>
                <p:cNvPr id="3" name="text 311"/>
                <p:cNvSpPr/>
                <p:nvPr/>
              </p:nvSpPr>
              <p:spPr>
                <a:xfrm>
                  <a:off x="-2033905" y="5718175"/>
                  <a:ext cx="18039715" cy="252476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一张图片，几句话，即是一篇动态，你也可以通过打标签来让它出现在特定的分类中</a:t>
                  </a: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graphicFrame>
        <p:nvGraphicFramePr>
          <p:cNvPr id="1" name="对象 0"/>
          <p:cNvGraphicFramePr/>
          <p:nvPr/>
        </p:nvGraphicFramePr>
        <p:xfrm>
          <a:off x="8083550" y="575310"/>
          <a:ext cx="7990205" cy="9093835"/>
        </p:xfrm>
        <a:graphic>
          <a:graphicData uri="http://schemas.openxmlformats.org/presentationml/2006/ole">
            <mc:AlternateContent xmlns:mc="http://schemas.openxmlformats.org/markup-compatibility/2006">
              <mc:Choice xmlns:v="urn:schemas-microsoft-com:vml" Requires="v">
                <p:oleObj spid="_x0000_s2" name="" r:id="rId2" imgW="4179570" imgH="4621530" progId="Paint.Picture">
                  <p:embed/>
                </p:oleObj>
              </mc:Choice>
              <mc:Fallback>
                <p:oleObj name="" r:id="rId2" imgW="4179570" imgH="4621530" progId="Paint.Picture">
                  <p:embed/>
                  <p:pic>
                    <p:nvPicPr>
                      <p:cNvPr id="0" name="图片 1"/>
                      <p:cNvPicPr/>
                      <p:nvPr/>
                    </p:nvPicPr>
                    <p:blipFill>
                      <a:blip r:embed="rId3"/>
                      <a:stretch>
                        <a:fillRect/>
                      </a:stretch>
                    </p:blipFill>
                    <p:spPr>
                      <a:xfrm>
                        <a:off x="8083550" y="575310"/>
                        <a:ext cx="7990205" cy="9093835"/>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2861945" y="2161540"/>
            <a:ext cx="17832070" cy="1262380"/>
            <a:chOff x="-267336" y="21427"/>
            <a:chExt cx="16372368" cy="1262380"/>
          </a:xfrm>
        </p:grpSpPr>
        <p:grpSp>
          <p:nvGrpSpPr>
            <p:cNvPr id="310" name="Group 310"/>
            <p:cNvGrpSpPr/>
            <p:nvPr/>
          </p:nvGrpSpPr>
          <p:grpSpPr>
            <a:xfrm>
              <a:off x="-267336" y="21427"/>
              <a:ext cx="16372368" cy="1262380"/>
              <a:chOff x="-267336" y="21427"/>
              <a:chExt cx="16372368" cy="1262380"/>
            </a:xfrm>
          </p:grpSpPr>
          <p:grpSp>
            <p:nvGrpSpPr>
              <p:cNvPr id="311" name="Group 311"/>
              <p:cNvGrpSpPr/>
              <p:nvPr/>
            </p:nvGrpSpPr>
            <p:grpSpPr>
              <a:xfrm>
                <a:off x="-267336" y="21427"/>
                <a:ext cx="16372368" cy="1262380"/>
                <a:chOff x="-760258" y="0"/>
                <a:chExt cx="16372368" cy="1262380"/>
              </a:xfrm>
            </p:grpSpPr>
            <p:sp>
              <p:nvSpPr>
                <p:cNvPr id="3" name="text 311"/>
                <p:cNvSpPr/>
                <p:nvPr/>
              </p:nvSpPr>
              <p:spPr>
                <a:xfrm>
                  <a:off x="-760258" y="0"/>
                  <a:ext cx="16372368" cy="126238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lgn="l">
                    <a:defRPr sz="2400" spc="0"/>
                  </a:pPr>
                  <a:endParaRPr lang="en-US" altLang="zh-CN" sz="7200" spc="220">
                    <a:latin typeface="方正兰亭超细黑简体" panose="02000000000000000000" charset="-122"/>
                    <a:ea typeface="方正兰亭超细黑简体" panose="02000000000000000000" charset="-122"/>
                    <a:sym typeface="+mn-ea"/>
                  </a:endParaRPr>
                </a:p>
              </p:txBody>
            </p:sp>
          </p:grpSp>
        </p:grpSp>
      </p:grpSp>
      <p:graphicFrame>
        <p:nvGraphicFramePr>
          <p:cNvPr id="7" name="对象 6"/>
          <p:cNvGraphicFramePr/>
          <p:nvPr/>
        </p:nvGraphicFramePr>
        <p:xfrm>
          <a:off x="1031240" y="1220470"/>
          <a:ext cx="22321520" cy="11275060"/>
        </p:xfrm>
        <a:graphic>
          <a:graphicData uri="http://schemas.openxmlformats.org/presentationml/2006/ole">
            <mc:AlternateContent xmlns:mc="http://schemas.openxmlformats.org/markup-compatibility/2006">
              <mc:Choice xmlns:v="urn:schemas-microsoft-com:vml" Requires="v">
                <p:oleObj spid="_x0000_s8" name="" r:id="rId2" imgW="11598910" imgH="5848350" progId="Paint.Picture">
                  <p:embed/>
                </p:oleObj>
              </mc:Choice>
              <mc:Fallback>
                <p:oleObj name="" r:id="rId2" imgW="11598910" imgH="5848350" progId="Paint.Picture">
                  <p:embed/>
                  <p:pic>
                    <p:nvPicPr>
                      <p:cNvPr id="0" name="图片 7"/>
                      <p:cNvPicPr/>
                      <p:nvPr/>
                    </p:nvPicPr>
                    <p:blipFill>
                      <a:blip r:embed="rId3"/>
                      <a:stretch>
                        <a:fillRect/>
                      </a:stretch>
                    </p:blipFill>
                    <p:spPr>
                      <a:xfrm>
                        <a:off x="1031240" y="1220470"/>
                        <a:ext cx="22321520" cy="11275060"/>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171824" y="5506084"/>
            <a:ext cx="18039715" cy="2524760"/>
            <a:chOff x="-1576543" y="-1233968"/>
            <a:chExt cx="18039715" cy="2524760"/>
          </a:xfrm>
        </p:grpSpPr>
        <p:grpSp>
          <p:nvGrpSpPr>
            <p:cNvPr id="310" name="Group 310"/>
            <p:cNvGrpSpPr/>
            <p:nvPr/>
          </p:nvGrpSpPr>
          <p:grpSpPr>
            <a:xfrm>
              <a:off x="-1576543" y="-1233968"/>
              <a:ext cx="18039715" cy="2524760"/>
              <a:chOff x="-1576543" y="-1233968"/>
              <a:chExt cx="18039715" cy="2524760"/>
            </a:xfrm>
          </p:grpSpPr>
          <p:grpSp>
            <p:nvGrpSpPr>
              <p:cNvPr id="311" name="Group 311"/>
              <p:cNvGrpSpPr/>
              <p:nvPr/>
            </p:nvGrpSpPr>
            <p:grpSpPr>
              <a:xfrm>
                <a:off x="-1576543" y="-1233968"/>
                <a:ext cx="18039715" cy="2524760"/>
                <a:chOff x="-2069465" y="-1255395"/>
                <a:chExt cx="18039715" cy="2524760"/>
              </a:xfrm>
            </p:grpSpPr>
            <p:sp>
              <p:nvSpPr>
                <p:cNvPr id="3" name="text 311"/>
                <p:cNvSpPr/>
                <p:nvPr/>
              </p:nvSpPr>
              <p:spPr>
                <a:xfrm>
                  <a:off x="-2069465" y="-1255395"/>
                  <a:ext cx="18039715" cy="252476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根据你的个人信息、地理位置与发送动态的标签来进行主题分类</a:t>
                  </a: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171824" y="1913889"/>
            <a:ext cx="18039715" cy="11362690"/>
            <a:chOff x="-1702908" y="-1702598"/>
            <a:chExt cx="18039715" cy="11362690"/>
          </a:xfrm>
        </p:grpSpPr>
        <p:grpSp>
          <p:nvGrpSpPr>
            <p:cNvPr id="310" name="Group 310"/>
            <p:cNvGrpSpPr/>
            <p:nvPr/>
          </p:nvGrpSpPr>
          <p:grpSpPr>
            <a:xfrm>
              <a:off x="-1702908" y="-1702598"/>
              <a:ext cx="18039715" cy="11362690"/>
              <a:chOff x="-1702908" y="-1702598"/>
              <a:chExt cx="18039715" cy="11362690"/>
            </a:xfrm>
          </p:grpSpPr>
          <p:grpSp>
            <p:nvGrpSpPr>
              <p:cNvPr id="311" name="Group 311"/>
              <p:cNvGrpSpPr/>
              <p:nvPr/>
            </p:nvGrpSpPr>
            <p:grpSpPr>
              <a:xfrm>
                <a:off x="-1702908" y="-1702598"/>
                <a:ext cx="18039715" cy="11362690"/>
                <a:chOff x="-2195830" y="-1724025"/>
                <a:chExt cx="18039715" cy="11362690"/>
              </a:xfrm>
            </p:grpSpPr>
            <p:sp>
              <p:nvSpPr>
                <p:cNvPr id="3" name="text 311"/>
                <p:cNvSpPr/>
                <p:nvPr/>
              </p:nvSpPr>
              <p:spPr>
                <a:xfrm>
                  <a:off x="-2195830" y="-1724025"/>
                  <a:ext cx="18039715" cy="1136269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你能够看到附近有哪些自己从未发现的事物，比如小吃、美景、小动物</a:t>
                  </a: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a:p>
                  <a:pPr lvl="0">
                    <a:defRPr sz="2400" spc="0"/>
                  </a:pP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a:p>
                  <a:pPr lvl="0">
                    <a:defRPr sz="2400" spc="0"/>
                  </a:pP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你也可以看到自己的同龄人在干什么，同一个职业的人在干什么，同一所大学的人在干什么，同一所高中的人在干什么，附近的人在干什么，你家乡现在是什么样子，即使你并不认识他们</a:t>
                  </a: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a:p>
                  <a:pPr lvl="0">
                    <a:defRPr sz="2400" spc="0"/>
                  </a:pP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171824" y="5506084"/>
            <a:ext cx="18039715" cy="2524760"/>
            <a:chOff x="-1576543" y="-1233968"/>
            <a:chExt cx="18039715" cy="2524760"/>
          </a:xfrm>
        </p:grpSpPr>
        <p:grpSp>
          <p:nvGrpSpPr>
            <p:cNvPr id="310" name="Group 310"/>
            <p:cNvGrpSpPr/>
            <p:nvPr/>
          </p:nvGrpSpPr>
          <p:grpSpPr>
            <a:xfrm>
              <a:off x="-1576543" y="-1233968"/>
              <a:ext cx="18039715" cy="2524760"/>
              <a:chOff x="-1576543" y="-1233968"/>
              <a:chExt cx="18039715" cy="2524760"/>
            </a:xfrm>
          </p:grpSpPr>
        </p:grpSp>
      </p:grpSp>
      <p:graphicFrame>
        <p:nvGraphicFramePr>
          <p:cNvPr id="9" name="对象 8"/>
          <p:cNvGraphicFramePr/>
          <p:nvPr/>
        </p:nvGraphicFramePr>
        <p:xfrm>
          <a:off x="2749550" y="2417445"/>
          <a:ext cx="18466435" cy="9023350"/>
        </p:xfrm>
        <a:graphic>
          <a:graphicData uri="http://schemas.openxmlformats.org/presentationml/2006/ole">
            <mc:AlternateContent xmlns:mc="http://schemas.openxmlformats.org/markup-compatibility/2006">
              <mc:Choice xmlns:v="urn:schemas-microsoft-com:vml" Requires="v">
                <p:oleObj spid="_x0000_s10" name="" r:id="rId2" imgW="11629390" imgH="5817870" progId="Paint.Picture">
                  <p:embed/>
                </p:oleObj>
              </mc:Choice>
              <mc:Fallback>
                <p:oleObj name="" r:id="rId2" imgW="11629390" imgH="5817870" progId="Paint.Picture">
                  <p:embed/>
                  <p:pic>
                    <p:nvPicPr>
                      <p:cNvPr id="0" name="图片 9"/>
                      <p:cNvPicPr/>
                      <p:nvPr/>
                    </p:nvPicPr>
                    <p:blipFill>
                      <a:blip r:embed="rId3"/>
                      <a:stretch>
                        <a:fillRect/>
                      </a:stretch>
                    </p:blipFill>
                    <p:spPr>
                      <a:xfrm>
                        <a:off x="2749550" y="2417445"/>
                        <a:ext cx="18466435" cy="9023350"/>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171824" y="5506084"/>
            <a:ext cx="18039715" cy="2524760"/>
            <a:chOff x="-1576543" y="-1233968"/>
            <a:chExt cx="18039715" cy="2524760"/>
          </a:xfrm>
        </p:grpSpPr>
        <p:grpSp>
          <p:nvGrpSpPr>
            <p:cNvPr id="310" name="Group 310"/>
            <p:cNvGrpSpPr/>
            <p:nvPr/>
          </p:nvGrpSpPr>
          <p:grpSpPr>
            <a:xfrm>
              <a:off x="-1576543" y="-1233968"/>
              <a:ext cx="18039715" cy="2524760"/>
              <a:chOff x="-1576543" y="-1233968"/>
              <a:chExt cx="18039715" cy="2524760"/>
            </a:xfrm>
          </p:grpSpPr>
        </p:grpSp>
      </p:grpSp>
      <p:graphicFrame>
        <p:nvGraphicFramePr>
          <p:cNvPr id="1" name="对象 0"/>
          <p:cNvGraphicFramePr/>
          <p:nvPr/>
        </p:nvGraphicFramePr>
        <p:xfrm>
          <a:off x="1746885" y="3432175"/>
          <a:ext cx="20890865" cy="6852285"/>
        </p:xfrm>
        <a:graphic>
          <a:graphicData uri="http://schemas.openxmlformats.org/presentationml/2006/ole">
            <mc:AlternateContent xmlns:mc="http://schemas.openxmlformats.org/markup-compatibility/2006">
              <mc:Choice xmlns:v="urn:schemas-microsoft-com:vml" Requires="v">
                <p:oleObj spid="_x0000_s2" name="" r:id="rId2" imgW="11747500" imgH="3863340" progId="Paint.Picture">
                  <p:embed/>
                </p:oleObj>
              </mc:Choice>
              <mc:Fallback>
                <p:oleObj name="" r:id="rId2" imgW="11747500" imgH="3863340" progId="Paint.Picture">
                  <p:embed/>
                  <p:pic>
                    <p:nvPicPr>
                      <p:cNvPr id="0" name="图片 1"/>
                      <p:cNvPicPr/>
                      <p:nvPr/>
                    </p:nvPicPr>
                    <p:blipFill>
                      <a:blip r:embed="rId3"/>
                      <a:stretch>
                        <a:fillRect/>
                      </a:stretch>
                    </p:blipFill>
                    <p:spPr>
                      <a:xfrm>
                        <a:off x="1746885" y="3432175"/>
                        <a:ext cx="20890865" cy="6852285"/>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4704079" y="4695189"/>
            <a:ext cx="14814286" cy="3156585"/>
            <a:chOff x="492922" y="-513243"/>
            <a:chExt cx="14814286" cy="3156585"/>
          </a:xfrm>
        </p:grpSpPr>
        <p:grpSp>
          <p:nvGrpSpPr>
            <p:cNvPr id="310" name="Group 310"/>
            <p:cNvGrpSpPr/>
            <p:nvPr/>
          </p:nvGrpSpPr>
          <p:grpSpPr>
            <a:xfrm>
              <a:off x="492922" y="-513243"/>
              <a:ext cx="14814286" cy="3156585"/>
              <a:chOff x="492922" y="-513243"/>
              <a:chExt cx="14814286" cy="3156585"/>
            </a:xfrm>
          </p:grpSpPr>
          <p:grpSp>
            <p:nvGrpSpPr>
              <p:cNvPr id="311" name="Group 311"/>
              <p:cNvGrpSpPr/>
              <p:nvPr/>
            </p:nvGrpSpPr>
            <p:grpSpPr>
              <a:xfrm>
                <a:off x="492922" y="-513243"/>
                <a:ext cx="14814286" cy="3156585"/>
                <a:chOff x="0" y="-534670"/>
                <a:chExt cx="14814286" cy="3156585"/>
              </a:xfrm>
            </p:grpSpPr>
            <p:sp>
              <p:nvSpPr>
                <p:cNvPr id="3" name="text 311"/>
                <p:cNvSpPr/>
                <p:nvPr/>
              </p:nvSpPr>
              <p:spPr>
                <a:xfrm>
                  <a:off x="0" y="-534670"/>
                  <a:ext cx="14814286" cy="3156585"/>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sz="6000" spc="220">
                      <a:solidFill>
                        <a:schemeClr val="bg1">
                          <a:lumMod val="95000"/>
                          <a:alpha val="100000"/>
                        </a:schemeClr>
                      </a:solidFill>
                      <a:latin typeface="方正兰亭超细黑简体" panose="02000000000000000000" charset="-122"/>
                      <a:ea typeface="方正兰亭超细黑简体" panose="02000000000000000000" charset="-122"/>
                    </a:rPr>
                    <a:t>本次项目的构思方案从提出、修改、完善到最终完成，经历三个方案，三轮用户调查，最终确定为最终的项目方案</a:t>
                  </a:r>
                  <a:endParaRPr lang="zh-CN" altLang="en-US" sz="60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171824" y="5506084"/>
            <a:ext cx="18039715" cy="2524760"/>
            <a:chOff x="-1576543" y="-1233968"/>
            <a:chExt cx="18039715" cy="2524760"/>
          </a:xfrm>
        </p:grpSpPr>
        <p:grpSp>
          <p:nvGrpSpPr>
            <p:cNvPr id="310" name="Group 310"/>
            <p:cNvGrpSpPr/>
            <p:nvPr/>
          </p:nvGrpSpPr>
          <p:grpSpPr>
            <a:xfrm>
              <a:off x="-1576543" y="-1233968"/>
              <a:ext cx="18039715" cy="2524760"/>
              <a:chOff x="-1576543" y="-1233968"/>
              <a:chExt cx="18039715" cy="2524760"/>
            </a:xfrm>
          </p:grpSpPr>
        </p:grpSp>
      </p:grpSp>
      <p:grpSp>
        <p:nvGrpSpPr>
          <p:cNvPr id="3" name="Group 309"/>
          <p:cNvGrpSpPr/>
          <p:nvPr/>
        </p:nvGrpSpPr>
        <p:grpSpPr>
          <a:xfrm>
            <a:off x="1010284" y="984249"/>
            <a:ext cx="22865080" cy="1262380"/>
            <a:chOff x="-3897468" y="-1592743"/>
            <a:chExt cx="22865080" cy="1262380"/>
          </a:xfrm>
        </p:grpSpPr>
        <p:grpSp>
          <p:nvGrpSpPr>
            <p:cNvPr id="4" name="Group 310"/>
            <p:cNvGrpSpPr/>
            <p:nvPr/>
          </p:nvGrpSpPr>
          <p:grpSpPr>
            <a:xfrm>
              <a:off x="-3897468" y="-1592743"/>
              <a:ext cx="22865080" cy="1262380"/>
              <a:chOff x="-3897468" y="-1592743"/>
              <a:chExt cx="22865080" cy="1262380"/>
            </a:xfrm>
          </p:grpSpPr>
          <p:grpSp>
            <p:nvGrpSpPr>
              <p:cNvPr id="311" name="Group 311"/>
              <p:cNvGrpSpPr/>
              <p:nvPr/>
            </p:nvGrpSpPr>
            <p:grpSpPr>
              <a:xfrm>
                <a:off x="-3897468" y="-1592743"/>
                <a:ext cx="22865080" cy="1262380"/>
                <a:chOff x="-4390390" y="-1614170"/>
                <a:chExt cx="22865080" cy="1262380"/>
              </a:xfrm>
            </p:grpSpPr>
            <p:sp>
              <p:nvSpPr>
                <p:cNvPr id="5" name="text 311"/>
                <p:cNvSpPr/>
                <p:nvPr/>
              </p:nvSpPr>
              <p:spPr>
                <a:xfrm>
                  <a:off x="-4390390" y="-1614170"/>
                  <a:ext cx="22865080" cy="126238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点击一个主题，就可以进入相关的动态墙</a:t>
                  </a:r>
                  <a:r>
                    <a:rPr lang="en-US" altLang="zh-CN" sz="7200" spc="220">
                      <a:solidFill>
                        <a:schemeClr val="bg1">
                          <a:lumMod val="95000"/>
                          <a:alpha val="100000"/>
                        </a:schemeClr>
                      </a:solidFill>
                      <a:latin typeface="方正兰亭超细黑简体" panose="02000000000000000000" charset="-122"/>
                      <a:ea typeface="方正兰亭超细黑简体" panose="02000000000000000000" charset="-122"/>
                    </a:rPr>
                    <a:t>—</a:t>
                  </a: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例如美食</a:t>
                  </a: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graphicFrame>
        <p:nvGraphicFramePr>
          <p:cNvPr id="6" name="对象 5"/>
          <p:cNvGraphicFramePr/>
          <p:nvPr/>
        </p:nvGraphicFramePr>
        <p:xfrm>
          <a:off x="3641090" y="2605405"/>
          <a:ext cx="17101185" cy="8437880"/>
        </p:xfrm>
        <a:graphic>
          <a:graphicData uri="http://schemas.openxmlformats.org/presentationml/2006/ole">
            <mc:AlternateContent xmlns:mc="http://schemas.openxmlformats.org/markup-compatibility/2006">
              <mc:Choice xmlns:v="urn:schemas-microsoft-com:vml" Requires="v">
                <p:oleObj spid="_x0000_s7" name="" r:id="rId2" imgW="11659870" imgH="5814060" progId="Paint.Picture">
                  <p:embed/>
                </p:oleObj>
              </mc:Choice>
              <mc:Fallback>
                <p:oleObj name="" r:id="rId2" imgW="11659870" imgH="5814060" progId="Paint.Picture">
                  <p:embed/>
                  <p:pic>
                    <p:nvPicPr>
                      <p:cNvPr id="0" name="图片 6"/>
                      <p:cNvPicPr/>
                      <p:nvPr/>
                    </p:nvPicPr>
                    <p:blipFill>
                      <a:blip r:embed="rId3"/>
                      <a:stretch>
                        <a:fillRect/>
                      </a:stretch>
                    </p:blipFill>
                    <p:spPr>
                      <a:xfrm>
                        <a:off x="3641090" y="2605405"/>
                        <a:ext cx="17101185" cy="8437880"/>
                      </a:xfrm>
                      <a:prstGeom prst="rect">
                        <a:avLst/>
                      </a:prstGeom>
                    </p:spPr>
                  </p:pic>
                </p:oleObj>
              </mc:Fallback>
            </mc:AlternateContent>
          </a:graphicData>
        </a:graphic>
      </p:graphicFrame>
      <p:grpSp>
        <p:nvGrpSpPr>
          <p:cNvPr id="8" name="Group 309"/>
          <p:cNvGrpSpPr/>
          <p:nvPr/>
        </p:nvGrpSpPr>
        <p:grpSpPr>
          <a:xfrm>
            <a:off x="2325369" y="11659234"/>
            <a:ext cx="19926935" cy="946785"/>
            <a:chOff x="-2709383" y="-1233968"/>
            <a:chExt cx="19926935" cy="946785"/>
          </a:xfrm>
        </p:grpSpPr>
        <p:grpSp>
          <p:nvGrpSpPr>
            <p:cNvPr id="9" name="Group 310"/>
            <p:cNvGrpSpPr/>
            <p:nvPr/>
          </p:nvGrpSpPr>
          <p:grpSpPr>
            <a:xfrm>
              <a:off x="-2709383" y="-1233968"/>
              <a:ext cx="19926935" cy="946785"/>
              <a:chOff x="-2709383" y="-1233968"/>
              <a:chExt cx="19926935" cy="946785"/>
            </a:xfrm>
          </p:grpSpPr>
          <p:grpSp>
            <p:nvGrpSpPr>
              <p:cNvPr id="10" name="Group 311"/>
              <p:cNvGrpSpPr/>
              <p:nvPr/>
            </p:nvGrpSpPr>
            <p:grpSpPr>
              <a:xfrm>
                <a:off x="-2709383" y="-1233968"/>
                <a:ext cx="19926935" cy="946785"/>
                <a:chOff x="-3202305" y="-1255395"/>
                <a:chExt cx="19926935" cy="946785"/>
              </a:xfrm>
            </p:grpSpPr>
            <p:sp>
              <p:nvSpPr>
                <p:cNvPr id="11" name="text 311"/>
                <p:cNvSpPr/>
                <p:nvPr/>
              </p:nvSpPr>
              <p:spPr>
                <a:xfrm>
                  <a:off x="-3202305" y="-1255395"/>
                  <a:ext cx="19926935" cy="946785"/>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5400" spc="220">
                      <a:solidFill>
                        <a:schemeClr val="bg1">
                          <a:lumMod val="95000"/>
                          <a:alpha val="100000"/>
                        </a:schemeClr>
                      </a:solidFill>
                      <a:latin typeface="方正兰亭超细黑简体" panose="02000000000000000000" charset="-122"/>
                      <a:ea typeface="方正兰亭超细黑简体" panose="02000000000000000000" charset="-122"/>
                    </a:rPr>
                    <a:t>当然，现在的素材只是临时找的图片，与实际效果依然有不同</a:t>
                  </a:r>
                  <a:endParaRPr lang="zh-CN" altLang="en-US" sz="54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172459" y="655954"/>
            <a:ext cx="18039715" cy="2524760"/>
            <a:chOff x="-1575908" y="-6084098"/>
            <a:chExt cx="18039715" cy="2524760"/>
          </a:xfrm>
        </p:grpSpPr>
        <p:grpSp>
          <p:nvGrpSpPr>
            <p:cNvPr id="310" name="Group 310"/>
            <p:cNvGrpSpPr/>
            <p:nvPr/>
          </p:nvGrpSpPr>
          <p:grpSpPr>
            <a:xfrm>
              <a:off x="-1575908" y="-6084098"/>
              <a:ext cx="18039715" cy="2524760"/>
              <a:chOff x="-1575908" y="-6084098"/>
              <a:chExt cx="18039715" cy="2524760"/>
            </a:xfrm>
          </p:grpSpPr>
          <p:grpSp>
            <p:nvGrpSpPr>
              <p:cNvPr id="311" name="Group 311"/>
              <p:cNvGrpSpPr/>
              <p:nvPr/>
            </p:nvGrpSpPr>
            <p:grpSpPr>
              <a:xfrm>
                <a:off x="-1575908" y="-6084098"/>
                <a:ext cx="18039715" cy="2524760"/>
                <a:chOff x="-2068830" y="-6105525"/>
                <a:chExt cx="18039715" cy="2524760"/>
              </a:xfrm>
            </p:grpSpPr>
            <p:sp>
              <p:nvSpPr>
                <p:cNvPr id="3" name="text 311"/>
                <p:cNvSpPr/>
                <p:nvPr/>
              </p:nvSpPr>
              <p:spPr>
                <a:xfrm>
                  <a:off x="-2068830" y="-6105525"/>
                  <a:ext cx="18039715" cy="252476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当然，我们也支持你没有明确导向的图片预览，不断探索未知的事物</a:t>
                  </a: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graphicFrame>
        <p:nvGraphicFramePr>
          <p:cNvPr id="2" name="对象 1"/>
          <p:cNvGraphicFramePr/>
          <p:nvPr/>
        </p:nvGraphicFramePr>
        <p:xfrm>
          <a:off x="3172460" y="3483610"/>
          <a:ext cx="17859375" cy="9003030"/>
        </p:xfrm>
        <a:graphic>
          <a:graphicData uri="http://schemas.openxmlformats.org/presentationml/2006/ole">
            <mc:AlternateContent xmlns:mc="http://schemas.openxmlformats.org/markup-compatibility/2006">
              <mc:Choice xmlns:v="urn:schemas-microsoft-com:vml" Requires="v">
                <p:oleObj spid="_x0000_s4" name="" r:id="rId2" imgW="11621770" imgH="5806440" progId="Paint.Picture">
                  <p:embed/>
                </p:oleObj>
              </mc:Choice>
              <mc:Fallback>
                <p:oleObj name="" r:id="rId2" imgW="11621770" imgH="5806440" progId="Paint.Picture">
                  <p:embed/>
                  <p:pic>
                    <p:nvPicPr>
                      <p:cNvPr id="0" name="图片 3"/>
                      <p:cNvPicPr/>
                      <p:nvPr/>
                    </p:nvPicPr>
                    <p:blipFill>
                      <a:blip r:embed="rId3"/>
                      <a:stretch>
                        <a:fillRect/>
                      </a:stretch>
                    </p:blipFill>
                    <p:spPr>
                      <a:xfrm>
                        <a:off x="3172460" y="3483610"/>
                        <a:ext cx="17859375" cy="9003030"/>
                      </a:xfrm>
                      <a:prstGeom prst="rect">
                        <a:avLst/>
                      </a:prstGeom>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172459" y="655954"/>
            <a:ext cx="18039715" cy="2524760"/>
            <a:chOff x="-1575908" y="-6084098"/>
            <a:chExt cx="18039715" cy="2524760"/>
          </a:xfrm>
        </p:grpSpPr>
        <p:grpSp>
          <p:nvGrpSpPr>
            <p:cNvPr id="310" name="Group 310"/>
            <p:cNvGrpSpPr/>
            <p:nvPr/>
          </p:nvGrpSpPr>
          <p:grpSpPr>
            <a:xfrm>
              <a:off x="-1575908" y="-6084098"/>
              <a:ext cx="18039715" cy="2524760"/>
              <a:chOff x="-1575908" y="-6084098"/>
              <a:chExt cx="18039715" cy="2524760"/>
            </a:xfrm>
          </p:grpSpPr>
          <p:grpSp>
            <p:nvGrpSpPr>
              <p:cNvPr id="311" name="Group 311"/>
              <p:cNvGrpSpPr/>
              <p:nvPr/>
            </p:nvGrpSpPr>
            <p:grpSpPr>
              <a:xfrm>
                <a:off x="-1575908" y="-6084098"/>
                <a:ext cx="18039715" cy="2524760"/>
                <a:chOff x="-2068830" y="-6105525"/>
                <a:chExt cx="18039715" cy="2524760"/>
              </a:xfrm>
            </p:grpSpPr>
            <p:sp>
              <p:nvSpPr>
                <p:cNvPr id="3" name="text 311"/>
                <p:cNvSpPr/>
                <p:nvPr/>
              </p:nvSpPr>
              <p:spPr>
                <a:xfrm>
                  <a:off x="-2068830" y="-6105525"/>
                  <a:ext cx="18039715" cy="252476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我们也建议你根据自己的习惯选择常用主题，上面会有不定期更新的推荐主题</a:t>
                  </a: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graphicFrame>
        <p:nvGraphicFramePr>
          <p:cNvPr id="6" name="对象 5"/>
          <p:cNvGraphicFramePr/>
          <p:nvPr/>
        </p:nvGraphicFramePr>
        <p:xfrm>
          <a:off x="3023235" y="3676015"/>
          <a:ext cx="17981930" cy="9142730"/>
        </p:xfrm>
        <a:graphic>
          <a:graphicData uri="http://schemas.openxmlformats.org/presentationml/2006/ole">
            <mc:AlternateContent xmlns:mc="http://schemas.openxmlformats.org/markup-compatibility/2006">
              <mc:Choice xmlns:v="urn:schemas-microsoft-com:vml" Requires="v">
                <p:oleObj spid="_x0000_s7" name="" r:id="rId2" imgW="11659870" imgH="5810250" progId="Paint.Picture">
                  <p:embed/>
                </p:oleObj>
              </mc:Choice>
              <mc:Fallback>
                <p:oleObj name="" r:id="rId2" imgW="11659870" imgH="5810250" progId="Paint.Picture">
                  <p:embed/>
                  <p:pic>
                    <p:nvPicPr>
                      <p:cNvPr id="0" name="图片 6"/>
                      <p:cNvPicPr/>
                      <p:nvPr/>
                    </p:nvPicPr>
                    <p:blipFill>
                      <a:blip r:embed="rId3"/>
                      <a:stretch>
                        <a:fillRect/>
                      </a:stretch>
                    </p:blipFill>
                    <p:spPr>
                      <a:xfrm>
                        <a:off x="3023235" y="3676015"/>
                        <a:ext cx="17981930" cy="9142730"/>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172459" y="4728209"/>
            <a:ext cx="18039715" cy="3787140"/>
            <a:chOff x="-1576543" y="-1233968"/>
            <a:chExt cx="18039715" cy="3787140"/>
          </a:xfrm>
        </p:grpSpPr>
        <p:grpSp>
          <p:nvGrpSpPr>
            <p:cNvPr id="310" name="Group 310"/>
            <p:cNvGrpSpPr/>
            <p:nvPr/>
          </p:nvGrpSpPr>
          <p:grpSpPr>
            <a:xfrm>
              <a:off x="-1576543" y="-1233968"/>
              <a:ext cx="18039715" cy="3787140"/>
              <a:chOff x="-1576543" y="-1233968"/>
              <a:chExt cx="18039715" cy="3787140"/>
            </a:xfrm>
          </p:grpSpPr>
          <p:grpSp>
            <p:nvGrpSpPr>
              <p:cNvPr id="311" name="Group 311"/>
              <p:cNvGrpSpPr/>
              <p:nvPr/>
            </p:nvGrpSpPr>
            <p:grpSpPr>
              <a:xfrm>
                <a:off x="-1576543" y="-1233968"/>
                <a:ext cx="18039715" cy="3787140"/>
                <a:chOff x="-2069465" y="-1255395"/>
                <a:chExt cx="18039715" cy="3787140"/>
              </a:xfrm>
            </p:grpSpPr>
            <p:sp>
              <p:nvSpPr>
                <p:cNvPr id="3" name="text 311"/>
                <p:cNvSpPr/>
                <p:nvPr/>
              </p:nvSpPr>
              <p:spPr>
                <a:xfrm>
                  <a:off x="-2069465" y="-1255395"/>
                  <a:ext cx="18039715" cy="378714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defRPr sz="2400" spc="0"/>
                  </a:pP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当然，本次项目没有任何后端数据存储，只是一个展示的页面，后续如果能做成</a:t>
                  </a:r>
                  <a:r>
                    <a:rPr lang="en-US" altLang="zh-CN" sz="7200" spc="220">
                      <a:solidFill>
                        <a:schemeClr val="bg1">
                          <a:lumMod val="95000"/>
                          <a:alpha val="100000"/>
                        </a:schemeClr>
                      </a:solidFill>
                      <a:latin typeface="方正兰亭超细黑简体" panose="02000000000000000000" charset="-122"/>
                      <a:ea typeface="方正兰亭超细黑简体" panose="02000000000000000000" charset="-122"/>
                    </a:rPr>
                    <a:t>APP</a:t>
                  </a:r>
                  <a:r>
                    <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rPr>
                    <a:t>效果会更好</a:t>
                  </a:r>
                  <a:endParaRPr lang="zh-CN" altLang="en-US" sz="7200" spc="220">
                    <a:solidFill>
                      <a:schemeClr val="bg1">
                        <a:lumMod val="95000"/>
                        <a:alpha val="100000"/>
                      </a:schemeClr>
                    </a:solidFill>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3" name="Group 53"/>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0" name="Group 300"/>
          <p:cNvGrpSpPr/>
          <p:nvPr/>
        </p:nvGrpSpPr>
        <p:grpSpPr>
          <a:xfrm>
            <a:off x="5455051" y="5148270"/>
            <a:ext cx="13422325" cy="1931334"/>
            <a:chOff x="0" y="0"/>
            <a:chExt cx="13422325" cy="1931334"/>
          </a:xfrm>
        </p:grpSpPr>
        <p:sp>
          <p:nvSpPr>
            <p:cNvPr id="1" name="text 300"/>
            <p:cNvSpPr/>
            <p:nvPr/>
          </p:nvSpPr>
          <p:spPr>
            <a:xfrm>
              <a:off x="0" y="0"/>
              <a:ext cx="13422325" cy="1931334"/>
            </a:xfrm>
            <a:prstGeom prst="rect">
              <a:avLst/>
            </a:prstGeom>
            <a:ln w="25400">
              <a:miter lim="400000"/>
            </a:ln>
          </p:spPr>
          <p:txBody>
            <a:bodyPr wrap="square" lIns="0" tIns="0" rIns="0" bIns="0" numCol="1" anchor="t">
              <a:spAutoFit/>
            </a:bodyPr>
            <a:lstStyle>
              <a:lvl1pPr algn="ctr">
                <a:lnSpc>
                  <a:spcPct val="90000"/>
                </a:lnSpc>
                <a:defRPr spc="1100">
                  <a:solidFill>
                    <a:srgbClr val="F2F2F2">
                      <a:alpha val="100000"/>
                    </a:srgbClr>
                  </a:solidFill>
                  <a:latin typeface="安卓中文"/>
                  <a:ea typeface="安卓中文"/>
                  <a:cs typeface="安卓中文"/>
                  <a:sym typeface="安卓中文"/>
                </a:defRPr>
              </a:lvl1pPr>
            </a:lstStyle>
            <a:p>
              <a:pPr lvl="0">
                <a:defRPr sz="2400" spc="0"/>
              </a:pPr>
              <a:r>
                <a:rPr lang="zh-CN" sz="11000" spc="1100"/>
                <a:t>T H A N K S</a:t>
              </a:r>
              <a:endParaRPr lang="zh-CN" sz="11000" spc="1100"/>
            </a:p>
          </p:txBody>
        </p:sp>
      </p:grpSp>
      <p:grpSp>
        <p:nvGrpSpPr>
          <p:cNvPr id="301" name="Group 301"/>
          <p:cNvGrpSpPr/>
          <p:nvPr/>
        </p:nvGrpSpPr>
        <p:grpSpPr>
          <a:xfrm>
            <a:off x="9944100" y="7205670"/>
            <a:ext cx="4491045" cy="539750"/>
            <a:chOff x="0" y="0"/>
            <a:chExt cx="4491045" cy="539750"/>
          </a:xfrm>
        </p:grpSpPr>
        <p:sp>
          <p:nvSpPr>
            <p:cNvPr id="2" name="text 301"/>
            <p:cNvSpPr/>
            <p:nvPr/>
          </p:nvSpPr>
          <p:spPr>
            <a:xfrm>
              <a:off x="0" y="0"/>
              <a:ext cx="4491045" cy="539750"/>
            </a:xfrm>
            <a:prstGeom prst="rect">
              <a:avLst/>
            </a:prstGeom>
            <a:ln w="25400">
              <a:miter lim="400000"/>
            </a:ln>
          </p:spPr>
          <p:txBody>
            <a:bodyPr wrap="square" lIns="0" tIns="0" rIns="0" bIns="0" numCol="1" anchor="t">
              <a:spAutoFit/>
            </a:bodyPr>
            <a:lstStyle>
              <a:lvl1pPr algn="ctr">
                <a:lnSpc>
                  <a:spcPct val="114000"/>
                </a:lnSpc>
                <a:defRPr spc="330">
                  <a:solidFill>
                    <a:srgbClr val="F2F2F2">
                      <a:alpha val="100000"/>
                    </a:srgbClr>
                  </a:solidFill>
                  <a:latin typeface="安卓中文"/>
                  <a:ea typeface="安卓中文"/>
                  <a:cs typeface="安卓中文"/>
                  <a:sym typeface="安卓中文"/>
                </a:defRPr>
              </a:lvl1pPr>
            </a:lstStyle>
            <a:p>
              <a:pPr lvl="0">
                <a:defRPr sz="2400" spc="0"/>
              </a:pPr>
              <a:endParaRPr lang="zh-CN" sz="3080" spc="33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4784724" y="1455419"/>
            <a:ext cx="14814286" cy="1542415"/>
            <a:chOff x="492922" y="-513243"/>
            <a:chExt cx="14814286" cy="1542415"/>
          </a:xfrm>
        </p:grpSpPr>
        <p:grpSp>
          <p:nvGrpSpPr>
            <p:cNvPr id="310" name="Group 310"/>
            <p:cNvGrpSpPr/>
            <p:nvPr/>
          </p:nvGrpSpPr>
          <p:grpSpPr>
            <a:xfrm>
              <a:off x="492922" y="-513243"/>
              <a:ext cx="14814286" cy="1542415"/>
              <a:chOff x="492922" y="-513243"/>
              <a:chExt cx="14814286" cy="1542415"/>
            </a:xfrm>
          </p:grpSpPr>
        </p:grpSp>
      </p:grpSp>
      <p:sp>
        <p:nvSpPr>
          <p:cNvPr id="4" name="文本框 3"/>
          <p:cNvSpPr txBox="1"/>
          <p:nvPr/>
        </p:nvSpPr>
        <p:spPr>
          <a:xfrm>
            <a:off x="3352800" y="1462405"/>
            <a:ext cx="17818735" cy="1198880"/>
          </a:xfrm>
          <a:prstGeom prst="rect">
            <a:avLst/>
          </a:prstGeom>
          <a:noFill/>
        </p:spPr>
        <p:txBody>
          <a:bodyPr wrap="square" rtlCol="0">
            <a:spAutoFit/>
          </a:bodyPr>
          <a:p>
            <a:r>
              <a:rPr lang="en-US" altLang="zh-CN" sz="7200" spc="220">
                <a:solidFill>
                  <a:schemeClr val="bg1"/>
                </a:solidFill>
                <a:latin typeface="方正兰亭超细黑简体" panose="02000000000000000000" charset="-122"/>
                <a:ea typeface="方正兰亭超细黑简体" panose="02000000000000000000" charset="-122"/>
                <a:sym typeface="+mn-ea"/>
              </a:rPr>
              <a:t>V1.</a:t>
            </a:r>
            <a:r>
              <a:rPr lang="zh-CN" altLang="en-US" sz="7200" spc="220">
                <a:solidFill>
                  <a:schemeClr val="bg1"/>
                </a:solidFill>
                <a:latin typeface="方正兰亭超细黑简体" panose="02000000000000000000" charset="-122"/>
                <a:ea typeface="方正兰亭超细黑简体" panose="02000000000000000000" charset="-122"/>
                <a:sym typeface="+mn-ea"/>
              </a:rPr>
              <a:t>一个支持个性化定制旅游方案的网站</a:t>
            </a:r>
            <a:endParaRPr lang="zh-CN" altLang="en-US" sz="7200" spc="220">
              <a:solidFill>
                <a:schemeClr val="bg1"/>
              </a:solidFill>
              <a:latin typeface="方正兰亭超细黑简体" panose="02000000000000000000" charset="-122"/>
              <a:ea typeface="方正兰亭超细黑简体" panose="02000000000000000000" charset="-122"/>
              <a:sym typeface="+mn-ea"/>
            </a:endParaRPr>
          </a:p>
        </p:txBody>
      </p:sp>
      <p:sp>
        <p:nvSpPr>
          <p:cNvPr id="5" name="文本框 4"/>
          <p:cNvSpPr txBox="1"/>
          <p:nvPr/>
        </p:nvSpPr>
        <p:spPr>
          <a:xfrm>
            <a:off x="2928620" y="3552825"/>
            <a:ext cx="18242915" cy="8215630"/>
          </a:xfrm>
          <a:prstGeom prst="rect">
            <a:avLst/>
          </a:prstGeom>
          <a:noFill/>
        </p:spPr>
        <p:txBody>
          <a:bodyPr wrap="square" rtlCol="0" anchor="t">
            <a:spAutoFit/>
          </a:bodyPr>
          <a:p>
            <a:pPr>
              <a:lnSpc>
                <a:spcPct val="120000"/>
              </a:lnSpc>
            </a:pPr>
            <a:r>
              <a:rPr lang="zh-CN" altLang="en-US" sz="4400">
                <a:solidFill>
                  <a:schemeClr val="bg1"/>
                </a:solidFill>
                <a:latin typeface="方正兰亭超细黑简体" panose="02000000000000000000" charset="-122"/>
                <a:ea typeface="方正兰亭超细黑简体" panose="02000000000000000000" charset="-122"/>
                <a:sym typeface="+mn-ea"/>
              </a:rPr>
              <a:t>本项目的目的在于建立一个平台，利用当地人资源，为游客提供更好地游玩体验。有一对一线路制定服务，由实名制及奖罚积分机制保证服务质量，由会员制来获得盈利。为消费者提供全新的自由式的旅游体验。</a:t>
            </a:r>
            <a:endParaRPr lang="zh-CN" altLang="en-US" sz="4400">
              <a:solidFill>
                <a:schemeClr val="bg1"/>
              </a:solidFill>
              <a:latin typeface="方正兰亭超细黑简体" panose="02000000000000000000" charset="-122"/>
              <a:ea typeface="方正兰亭超细黑简体" panose="02000000000000000000" charset="-122"/>
              <a:sym typeface="+mn-ea"/>
            </a:endParaRPr>
          </a:p>
          <a:p>
            <a:pPr marL="0" indent="0">
              <a:lnSpc>
                <a:spcPct val="120000"/>
              </a:lnSpc>
              <a:buNone/>
            </a:pPr>
            <a:r>
              <a:rPr lang="en-US" altLang="zh-CN" sz="4400">
                <a:solidFill>
                  <a:schemeClr val="bg1"/>
                </a:solidFill>
                <a:latin typeface="方正兰亭超细黑简体" panose="02000000000000000000" charset="-122"/>
                <a:ea typeface="方正兰亭超细黑简体" panose="02000000000000000000" charset="-122"/>
                <a:sym typeface="+mn-ea"/>
              </a:rPr>
              <a:t>1.</a:t>
            </a:r>
            <a:r>
              <a:rPr lang="zh-CN" altLang="en-US" sz="4400">
                <a:solidFill>
                  <a:schemeClr val="bg1"/>
                </a:solidFill>
                <a:latin typeface="方正兰亭超细黑简体" panose="02000000000000000000" charset="-122"/>
                <a:ea typeface="方正兰亭超细黑简体" panose="02000000000000000000" charset="-122"/>
                <a:sym typeface="+mn-ea"/>
              </a:rPr>
              <a:t>目的地 </a:t>
            </a:r>
            <a:r>
              <a:rPr lang="en-US" altLang="zh-CN" sz="4400">
                <a:solidFill>
                  <a:schemeClr val="bg1"/>
                </a:solidFill>
                <a:latin typeface="方正兰亭超细黑简体" panose="02000000000000000000" charset="-122"/>
                <a:ea typeface="方正兰亭超细黑简体" panose="02000000000000000000" charset="-122"/>
                <a:sym typeface="+mn-ea"/>
              </a:rPr>
              <a:t>2.</a:t>
            </a:r>
            <a:r>
              <a:rPr lang="zh-CN" altLang="en-US" sz="4400">
                <a:solidFill>
                  <a:schemeClr val="bg1"/>
                </a:solidFill>
                <a:latin typeface="方正兰亭超细黑简体" panose="02000000000000000000" charset="-122"/>
                <a:ea typeface="方正兰亭超细黑简体" panose="02000000000000000000" charset="-122"/>
                <a:sym typeface="+mn-ea"/>
              </a:rPr>
              <a:t>预计旅行时间 </a:t>
            </a:r>
            <a:r>
              <a:rPr lang="en-US" altLang="zh-CN" sz="4400">
                <a:solidFill>
                  <a:schemeClr val="bg1"/>
                </a:solidFill>
                <a:latin typeface="方正兰亭超细黑简体" panose="02000000000000000000" charset="-122"/>
                <a:ea typeface="方正兰亭超细黑简体" panose="02000000000000000000" charset="-122"/>
                <a:sym typeface="+mn-ea"/>
              </a:rPr>
              <a:t>3.</a:t>
            </a:r>
            <a:r>
              <a:rPr lang="zh-CN" altLang="en-US" sz="4400">
                <a:solidFill>
                  <a:schemeClr val="bg1"/>
                </a:solidFill>
                <a:latin typeface="方正兰亭超细黑简体" panose="02000000000000000000" charset="-122"/>
                <a:ea typeface="方正兰亭超细黑简体" panose="02000000000000000000" charset="-122"/>
                <a:sym typeface="+mn-ea"/>
              </a:rPr>
              <a:t>希望去哪里 </a:t>
            </a:r>
            <a:r>
              <a:rPr lang="en-US" altLang="zh-CN" sz="4400">
                <a:solidFill>
                  <a:schemeClr val="bg1"/>
                </a:solidFill>
                <a:latin typeface="方正兰亭超细黑简体" panose="02000000000000000000" charset="-122"/>
                <a:ea typeface="方正兰亭超细黑简体" panose="02000000000000000000" charset="-122"/>
                <a:sym typeface="+mn-ea"/>
              </a:rPr>
              <a:t>4.</a:t>
            </a:r>
            <a:r>
              <a:rPr lang="zh-CN" altLang="en-US" sz="4400">
                <a:solidFill>
                  <a:schemeClr val="bg1"/>
                </a:solidFill>
                <a:latin typeface="方正兰亭超细黑简体" panose="02000000000000000000" charset="-122"/>
                <a:ea typeface="方正兰亭超细黑简体" panose="02000000000000000000" charset="-122"/>
                <a:sym typeface="+mn-ea"/>
              </a:rPr>
              <a:t>旅行的主要目的（景色 商业 文化 游玩）</a:t>
            </a:r>
            <a:endParaRPr lang="zh-CN" altLang="en-US" sz="4400">
              <a:solidFill>
                <a:schemeClr val="bg1"/>
              </a:solidFill>
              <a:latin typeface="方正兰亭超细黑简体" panose="02000000000000000000" charset="-122"/>
              <a:ea typeface="方正兰亭超细黑简体" panose="02000000000000000000" charset="-122"/>
              <a:sym typeface="+mn-ea"/>
            </a:endParaRPr>
          </a:p>
          <a:p>
            <a:pPr marL="0" indent="0">
              <a:lnSpc>
                <a:spcPct val="120000"/>
              </a:lnSpc>
              <a:buNone/>
            </a:pPr>
            <a:r>
              <a:rPr lang="zh-CN" altLang="en-US" sz="4400">
                <a:solidFill>
                  <a:schemeClr val="bg1"/>
                </a:solidFill>
                <a:latin typeface="方正兰亭超细黑简体" panose="02000000000000000000" charset="-122"/>
                <a:ea typeface="方正兰亭超细黑简体" panose="02000000000000000000" charset="-122"/>
                <a:sym typeface="+mn-ea"/>
              </a:rPr>
              <a:t>二</a:t>
            </a:r>
            <a:r>
              <a:rPr lang="en-US" altLang="zh-CN" sz="4400">
                <a:solidFill>
                  <a:schemeClr val="bg1"/>
                </a:solidFill>
                <a:latin typeface="方正兰亭超细黑简体" panose="02000000000000000000" charset="-122"/>
                <a:ea typeface="方正兰亭超细黑简体" panose="02000000000000000000" charset="-122"/>
                <a:sym typeface="+mn-ea"/>
              </a:rPr>
              <a:t>.</a:t>
            </a:r>
            <a:r>
              <a:rPr lang="zh-CN" altLang="en-US" sz="4400">
                <a:solidFill>
                  <a:schemeClr val="bg1"/>
                </a:solidFill>
                <a:latin typeface="方正兰亭超细黑简体" panose="02000000000000000000" charset="-122"/>
                <a:ea typeface="方正兰亭超细黑简体" panose="02000000000000000000" charset="-122"/>
                <a:sym typeface="+mn-ea"/>
              </a:rPr>
              <a:t>正在目的地旅游或是本地人可通过认证为提出需求的用户做出解答或详尽的旅行规划</a:t>
            </a:r>
            <a:endParaRPr lang="zh-CN" altLang="en-US" sz="4400">
              <a:solidFill>
                <a:schemeClr val="bg1"/>
              </a:solidFill>
              <a:latin typeface="方正兰亭超细黑简体" panose="02000000000000000000" charset="-122"/>
              <a:ea typeface="方正兰亭超细黑简体" panose="02000000000000000000" charset="-122"/>
              <a:sym typeface="+mn-ea"/>
            </a:endParaRPr>
          </a:p>
          <a:p>
            <a:pPr marL="0" indent="0">
              <a:lnSpc>
                <a:spcPct val="120000"/>
              </a:lnSpc>
              <a:buNone/>
            </a:pPr>
            <a:r>
              <a:rPr lang="zh-CN" altLang="en-US" sz="4400">
                <a:solidFill>
                  <a:schemeClr val="bg1"/>
                </a:solidFill>
                <a:latin typeface="方正兰亭超细黑简体" panose="02000000000000000000" charset="-122"/>
                <a:ea typeface="方正兰亭超细黑简体" panose="02000000000000000000" charset="-122"/>
                <a:sym typeface="+mn-ea"/>
              </a:rPr>
              <a:t>三</a:t>
            </a:r>
            <a:r>
              <a:rPr lang="en-US" altLang="zh-CN" sz="4400">
                <a:solidFill>
                  <a:schemeClr val="bg1"/>
                </a:solidFill>
                <a:latin typeface="方正兰亭超细黑简体" panose="02000000000000000000" charset="-122"/>
                <a:ea typeface="方正兰亭超细黑简体" panose="02000000000000000000" charset="-122"/>
                <a:sym typeface="+mn-ea"/>
              </a:rPr>
              <a:t>.</a:t>
            </a:r>
            <a:r>
              <a:rPr lang="zh-CN" altLang="en-US" sz="4400">
                <a:solidFill>
                  <a:schemeClr val="bg1"/>
                </a:solidFill>
                <a:latin typeface="方正兰亭超细黑简体" panose="02000000000000000000" charset="-122"/>
                <a:ea typeface="方正兰亭超细黑简体" panose="02000000000000000000" charset="-122"/>
                <a:sym typeface="+mn-ea"/>
              </a:rPr>
              <a:t>探寻不为人所知的特色小吃</a:t>
            </a:r>
            <a:endParaRPr lang="zh-CN" altLang="en-US" sz="4400">
              <a:solidFill>
                <a:schemeClr val="bg1"/>
              </a:solidFill>
              <a:latin typeface="方正兰亭超细黑简体" panose="02000000000000000000" charset="-122"/>
              <a:ea typeface="方正兰亭超细黑简体" panose="02000000000000000000" charset="-122"/>
              <a:sym typeface="+mn-ea"/>
            </a:endParaRPr>
          </a:p>
          <a:p>
            <a:pPr marL="0" indent="0">
              <a:lnSpc>
                <a:spcPct val="120000"/>
              </a:lnSpc>
              <a:buNone/>
            </a:pPr>
            <a:r>
              <a:rPr lang="zh-CN" altLang="en-US" sz="4400">
                <a:solidFill>
                  <a:schemeClr val="bg1"/>
                </a:solidFill>
                <a:latin typeface="方正兰亭超细黑简体" panose="02000000000000000000" charset="-122"/>
                <a:ea typeface="方正兰亭超细黑简体" panose="02000000000000000000" charset="-122"/>
                <a:sym typeface="+mn-ea"/>
              </a:rPr>
              <a:t>四</a:t>
            </a:r>
            <a:r>
              <a:rPr lang="en-US" altLang="zh-CN" sz="4400">
                <a:solidFill>
                  <a:schemeClr val="bg1"/>
                </a:solidFill>
                <a:latin typeface="方正兰亭超细黑简体" panose="02000000000000000000" charset="-122"/>
                <a:ea typeface="方正兰亭超细黑简体" panose="02000000000000000000" charset="-122"/>
                <a:sym typeface="+mn-ea"/>
              </a:rPr>
              <a:t>.</a:t>
            </a:r>
            <a:r>
              <a:rPr lang="zh-CN" altLang="en-US" sz="4400">
                <a:solidFill>
                  <a:schemeClr val="bg1"/>
                </a:solidFill>
                <a:latin typeface="方正兰亭超细黑简体" panose="02000000000000000000" charset="-122"/>
                <a:ea typeface="方正兰亭超细黑简体" panose="02000000000000000000" charset="-122"/>
                <a:sym typeface="+mn-ea"/>
              </a:rPr>
              <a:t>探寻目的地周边不为人所知的景色</a:t>
            </a:r>
            <a:endParaRPr lang="zh-CN" altLang="en-US" sz="4400">
              <a:solidFill>
                <a:schemeClr val="bg1"/>
              </a:solidFill>
              <a:latin typeface="方正兰亭超细黑简体" panose="02000000000000000000" charset="-122"/>
              <a:ea typeface="方正兰亭超细黑简体" panose="02000000000000000000" charset="-122"/>
              <a:sym typeface="+mn-ea"/>
            </a:endParaRPr>
          </a:p>
          <a:p>
            <a:pPr marL="0" indent="0">
              <a:lnSpc>
                <a:spcPct val="120000"/>
              </a:lnSpc>
              <a:buNone/>
            </a:pPr>
            <a:r>
              <a:rPr lang="zh-CN" altLang="en-US" sz="4400">
                <a:solidFill>
                  <a:schemeClr val="bg1"/>
                </a:solidFill>
                <a:latin typeface="方正兰亭超细黑简体" panose="02000000000000000000" charset="-122"/>
                <a:ea typeface="方正兰亭超细黑简体" panose="02000000000000000000" charset="-122"/>
                <a:sym typeface="+mn-ea"/>
              </a:rPr>
              <a:t>五</a:t>
            </a:r>
            <a:r>
              <a:rPr lang="en-US" altLang="zh-CN" sz="4400">
                <a:solidFill>
                  <a:schemeClr val="bg1"/>
                </a:solidFill>
                <a:latin typeface="方正兰亭超细黑简体" panose="02000000000000000000" charset="-122"/>
                <a:ea typeface="方正兰亭超细黑简体" panose="02000000000000000000" charset="-122"/>
                <a:sym typeface="+mn-ea"/>
              </a:rPr>
              <a:t>.</a:t>
            </a:r>
            <a:r>
              <a:rPr lang="zh-CN" altLang="en-US" sz="4400">
                <a:solidFill>
                  <a:schemeClr val="bg1"/>
                </a:solidFill>
                <a:latin typeface="方正兰亭超细黑简体" panose="02000000000000000000" charset="-122"/>
                <a:ea typeface="方正兰亭超细黑简体" panose="02000000000000000000" charset="-122"/>
                <a:sym typeface="+mn-ea"/>
              </a:rPr>
              <a:t>我们为你提供的特色行程（需积分换取）</a:t>
            </a:r>
            <a:endParaRPr lang="zh-CN" altLang="en-US" sz="4400">
              <a:solidFill>
                <a:schemeClr val="bg1"/>
              </a:solidFill>
              <a:latin typeface="方正兰亭超细黑简体" panose="02000000000000000000" charset="-122"/>
              <a:ea typeface="方正兰亭超细黑简体" panose="02000000000000000000"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8297545" y="1708150"/>
            <a:ext cx="7788911" cy="1402715"/>
            <a:chOff x="5811814" y="-240828"/>
            <a:chExt cx="7151324" cy="1402715"/>
          </a:xfrm>
        </p:grpSpPr>
        <p:grpSp>
          <p:nvGrpSpPr>
            <p:cNvPr id="310" name="Group 310"/>
            <p:cNvGrpSpPr/>
            <p:nvPr/>
          </p:nvGrpSpPr>
          <p:grpSpPr>
            <a:xfrm>
              <a:off x="5811814" y="-240828"/>
              <a:ext cx="7151324" cy="1402715"/>
              <a:chOff x="5811814" y="-240828"/>
              <a:chExt cx="7151324" cy="1402715"/>
            </a:xfrm>
          </p:grpSpPr>
          <p:grpSp>
            <p:nvGrpSpPr>
              <p:cNvPr id="311" name="Group 311"/>
              <p:cNvGrpSpPr/>
              <p:nvPr/>
            </p:nvGrpSpPr>
            <p:grpSpPr>
              <a:xfrm>
                <a:off x="5811814" y="-240828"/>
                <a:ext cx="7151324" cy="1402715"/>
                <a:chOff x="5318892" y="-262255"/>
                <a:chExt cx="7151324" cy="1402715"/>
              </a:xfrm>
            </p:grpSpPr>
            <p:sp>
              <p:nvSpPr>
                <p:cNvPr id="3" name="text 311"/>
                <p:cNvSpPr/>
                <p:nvPr/>
              </p:nvSpPr>
              <p:spPr>
                <a:xfrm>
                  <a:off x="5318892" y="-262255"/>
                  <a:ext cx="7151324" cy="1402715"/>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lgn="l">
                    <a:defRPr sz="2400" spc="0"/>
                  </a:pPr>
                  <a:r>
                    <a:rPr lang="zh-CN" sz="8000" spc="220">
                      <a:latin typeface="方正兰亭超细黑简体" panose="02000000000000000000" charset="-122"/>
                      <a:ea typeface="方正兰亭超细黑简体" panose="02000000000000000000" charset="-122"/>
                      <a:sym typeface="+mn-ea"/>
                    </a:rPr>
                    <a:t>第一次用户调查</a:t>
                  </a:r>
                  <a:endParaRPr lang="zh-CN" sz="8000" spc="220">
                    <a:latin typeface="方正兰亭超细黑简体" panose="02000000000000000000" charset="-122"/>
                    <a:ea typeface="方正兰亭超细黑简体" panose="02000000000000000000" charset="-122"/>
                  </a:endParaRPr>
                </a:p>
              </p:txBody>
            </p:sp>
          </p:grpSp>
        </p:grpSp>
      </p:grpSp>
      <p:graphicFrame>
        <p:nvGraphicFramePr>
          <p:cNvPr id="8" name="表格 7"/>
          <p:cNvGraphicFramePr/>
          <p:nvPr/>
        </p:nvGraphicFramePr>
        <p:xfrm>
          <a:off x="16343630" y="10578465"/>
          <a:ext cx="6885305" cy="1708785"/>
        </p:xfrm>
        <a:graphic>
          <a:graphicData uri="http://schemas.openxmlformats.org/drawingml/2006/table">
            <a:tbl>
              <a:tblPr firstRow="1" bandRow="1">
                <a:tableStyleId>{5C22544A-7EE6-4342-B048-85BDC9FD1C3A}</a:tableStyleId>
              </a:tblPr>
              <a:tblGrid>
                <a:gridCol w="983615"/>
                <a:gridCol w="983615"/>
                <a:gridCol w="983615"/>
                <a:gridCol w="983615"/>
                <a:gridCol w="983615"/>
                <a:gridCol w="983615"/>
                <a:gridCol w="983615"/>
              </a:tblGrid>
              <a:tr h="983615">
                <a:tc>
                  <a:txBody>
                    <a:bodyPr/>
                    <a:p>
                      <a:pPr indent="0">
                        <a:buNone/>
                      </a:pP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1</a:t>
                      </a: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2</a:t>
                      </a: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3</a:t>
                      </a: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4</a:t>
                      </a: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5</a:t>
                      </a: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平均分数</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r>
              <a:tr h="725170">
                <a:tc>
                  <a:txBody>
                    <a:bodyPr/>
                    <a:p>
                      <a:pPr indent="0">
                        <a:buNone/>
                      </a:pP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会</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9</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16</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23</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29</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35</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3.58</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10" name="表格 9"/>
          <p:cNvGraphicFramePr/>
          <p:nvPr/>
        </p:nvGraphicFramePr>
        <p:xfrm>
          <a:off x="17447260" y="3110865"/>
          <a:ext cx="4504690" cy="1959610"/>
        </p:xfrm>
        <a:graphic>
          <a:graphicData uri="http://schemas.openxmlformats.org/drawingml/2006/table">
            <a:tbl>
              <a:tblPr firstRow="1" bandRow="1">
                <a:tableStyleId>{5C22544A-7EE6-4342-B048-85BDC9FD1C3A}</a:tableStyleId>
              </a:tblPr>
              <a:tblGrid>
                <a:gridCol w="4504690"/>
              </a:tblGrid>
              <a:tr h="1959610">
                <a:tc>
                  <a:txBody>
                    <a:bodyPr/>
                    <a:p>
                      <a:pPr indent="0" algn="ctr">
                        <a:buNone/>
                      </a:pPr>
                      <a:r>
                        <a:rPr lang="en-US" altLang="zh-CN" sz="2800" b="0">
                          <a:solidFill>
                            <a:schemeClr val="tx1"/>
                          </a:solidFill>
                          <a:latin typeface="微软雅黑" panose="020B0503020204020204" charset="-122"/>
                          <a:ea typeface="微软雅黑" panose="020B0503020204020204" charset="-122"/>
                          <a:cs typeface="微软雅黑" panose="020B0503020204020204" charset="-122"/>
                        </a:rPr>
                        <a:t>Q5:</a:t>
                      </a:r>
                      <a:r>
                        <a:rPr lang="zh-CN" altLang="en-US" sz="2800" b="0">
                          <a:solidFill>
                            <a:schemeClr val="tx1"/>
                          </a:solidFill>
                          <a:latin typeface="微软雅黑" panose="020B0503020204020204" charset="-122"/>
                          <a:ea typeface="微软雅黑" panose="020B0503020204020204" charset="-122"/>
                          <a:cs typeface="微软雅黑" panose="020B0503020204020204" charset="-122"/>
                        </a:rPr>
                        <a:t>您会期待有为您个人定制的旅行计划吗？（由当地人或者对该地非常熟悉的人）意愿越强打分越高</a:t>
                      </a:r>
                      <a:endParaRPr lang="zh-CN" altLang="en-US" sz="28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6" name="Chart 1"/>
          <p:cNvGraphicFramePr/>
          <p:nvPr/>
        </p:nvGraphicFramePr>
        <p:xfrm>
          <a:off x="15355570" y="5201285"/>
          <a:ext cx="7952105" cy="5377180"/>
        </p:xfrm>
        <a:graphic>
          <a:graphicData uri="http://schemas.openxmlformats.org/drawingml/2006/chart">
            <c:chart xmlns:c="http://schemas.openxmlformats.org/drawingml/2006/chart" xmlns:r="http://schemas.openxmlformats.org/officeDocument/2006/relationships" r:id="rId1"/>
          </a:graphicData>
        </a:graphic>
      </p:graphicFrame>
      <p:sp>
        <p:nvSpPr>
          <p:cNvPr id="11" name="文本框 10"/>
          <p:cNvSpPr txBox="1"/>
          <p:nvPr/>
        </p:nvSpPr>
        <p:spPr>
          <a:xfrm>
            <a:off x="8297545" y="5139690"/>
            <a:ext cx="6664960" cy="4558030"/>
          </a:xfrm>
          <a:prstGeom prst="rect">
            <a:avLst/>
          </a:prstGeom>
          <a:noFill/>
        </p:spPr>
        <p:txBody>
          <a:bodyPr wrap="square" rtlCol="0">
            <a:spAutoFit/>
          </a:bodyPr>
          <a:p>
            <a:pPr>
              <a:lnSpc>
                <a:spcPct val="110000"/>
              </a:lnSpc>
            </a:pPr>
            <a:r>
              <a:rPr lang="zh-CN" altLang="en-US" sz="4400" b="1">
                <a:solidFill>
                  <a:schemeClr val="bg1"/>
                </a:solidFill>
                <a:latin typeface="方正兰亭超细黑简体" panose="02000000000000000000" charset="-122"/>
                <a:ea typeface="方正兰亭超细黑简体" panose="02000000000000000000" charset="-122"/>
              </a:rPr>
              <a:t>为此我们展开了一次以问卷作为载体的用户调查，左图与右图即为我们的调查结果，可以看到，结果不甚理想，没有戳中用户的痛点</a:t>
            </a:r>
            <a:endParaRPr lang="zh-CN" altLang="en-US" sz="4400" b="1">
              <a:solidFill>
                <a:schemeClr val="bg1"/>
              </a:solidFill>
              <a:latin typeface="方正兰亭超细黑简体" panose="02000000000000000000" charset="-122"/>
              <a:ea typeface="方正兰亭超细黑简体" panose="02000000000000000000" charset="-122"/>
            </a:endParaRPr>
          </a:p>
        </p:txBody>
      </p:sp>
      <p:graphicFrame>
        <p:nvGraphicFramePr>
          <p:cNvPr id="4" name="表格 3"/>
          <p:cNvGraphicFramePr/>
          <p:nvPr/>
        </p:nvGraphicFramePr>
        <p:xfrm>
          <a:off x="862965" y="2766695"/>
          <a:ext cx="3830320" cy="2090420"/>
        </p:xfrm>
        <a:graphic>
          <a:graphicData uri="http://schemas.openxmlformats.org/drawingml/2006/table">
            <a:tbl>
              <a:tblPr firstRow="1" bandRow="1">
                <a:tableStyleId>{5C22544A-7EE6-4342-B048-85BDC9FD1C3A}</a:tableStyleId>
              </a:tblPr>
              <a:tblGrid>
                <a:gridCol w="3830320"/>
              </a:tblGrid>
              <a:tr h="2090420">
                <a:tc>
                  <a:txBody>
                    <a:bodyPr/>
                    <a:p>
                      <a:pPr indent="0" algn="ctr">
                        <a:buNone/>
                      </a:pPr>
                      <a:r>
                        <a:rPr lang="en-US" altLang="zh-CN" sz="2800" b="1">
                          <a:solidFill>
                            <a:schemeClr val="tx1"/>
                          </a:solidFill>
                          <a:latin typeface="方正兰亭超细黑简体" panose="02000000000000000000" charset="-122"/>
                          <a:ea typeface="方正兰亭超细黑简体" panose="02000000000000000000" charset="-122"/>
                          <a:cs typeface="微软雅黑" panose="020B0503020204020204" charset="-122"/>
                        </a:rPr>
                        <a:t>Q6:</a:t>
                      </a:r>
                      <a:r>
                        <a:rPr lang="zh-CN" altLang="en-US" sz="2800" b="0">
                          <a:solidFill>
                            <a:schemeClr val="tx1"/>
                          </a:solidFill>
                          <a:latin typeface="微软雅黑" panose="020B0503020204020204" charset="-122"/>
                          <a:ea typeface="微软雅黑" panose="020B0503020204020204" charset="-122"/>
                          <a:cs typeface="微软雅黑" panose="020B0503020204020204" charset="-122"/>
                        </a:rPr>
                        <a:t>您愿意支付一定费用为自己设计专属的旅行计划吗？意愿越强打分越高</a:t>
                      </a:r>
                      <a:endParaRPr lang="zh-CN" altLang="en-US" sz="28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5" name="Chart 1"/>
          <p:cNvGraphicFramePr/>
          <p:nvPr/>
        </p:nvGraphicFramePr>
        <p:xfrm>
          <a:off x="413385" y="5329555"/>
          <a:ext cx="7397750" cy="39655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6"/>
          <p:cNvGraphicFramePr/>
          <p:nvPr/>
        </p:nvGraphicFramePr>
        <p:xfrm>
          <a:off x="784860" y="10307320"/>
          <a:ext cx="6654165" cy="1541145"/>
        </p:xfrm>
        <a:graphic>
          <a:graphicData uri="http://schemas.openxmlformats.org/drawingml/2006/table">
            <a:tbl>
              <a:tblPr firstRow="1" bandRow="1">
                <a:tableStyleId>{5C22544A-7EE6-4342-B048-85BDC9FD1C3A}</a:tableStyleId>
              </a:tblPr>
              <a:tblGrid>
                <a:gridCol w="950595"/>
                <a:gridCol w="950595"/>
                <a:gridCol w="950595"/>
                <a:gridCol w="950595"/>
                <a:gridCol w="950595"/>
                <a:gridCol w="950595"/>
                <a:gridCol w="950595"/>
              </a:tblGrid>
              <a:tr h="801370">
                <a:tc>
                  <a:txBody>
                    <a:bodyPr/>
                    <a:p>
                      <a:pPr indent="0">
                        <a:buNone/>
                      </a:pP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1</a:t>
                      </a: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2</a:t>
                      </a: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3</a:t>
                      </a: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4</a:t>
                      </a: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5</a:t>
                      </a: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平均分数</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r>
              <a:tr h="739775">
                <a:tc>
                  <a:txBody>
                    <a:bodyPr/>
                    <a:p>
                      <a:pPr indent="0">
                        <a:buNone/>
                      </a:pPr>
                      <a:r>
                        <a:rPr lang="zh-CN" altLang="en-US" sz="2400" b="0">
                          <a:solidFill>
                            <a:schemeClr val="tx1"/>
                          </a:solidFill>
                          <a:latin typeface="微软雅黑" panose="020B0503020204020204" charset="-122"/>
                          <a:ea typeface="微软雅黑" panose="020B0503020204020204" charset="-122"/>
                          <a:cs typeface="微软雅黑" panose="020B0503020204020204" charset="-122"/>
                        </a:rPr>
                        <a:t>愿意</a:t>
                      </a:r>
                      <a:endParaRPr lang="zh-CN" altLang="en-US"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34</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24</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19</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23</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12</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c>
                  <a:txBody>
                    <a:bodyPr/>
                    <a:p>
                      <a:pPr indent="0">
                        <a:buNone/>
                      </a:pPr>
                      <a:r>
                        <a:rPr lang="en-US" altLang="zh-CN" sz="2400" b="0">
                          <a:solidFill>
                            <a:schemeClr val="tx1"/>
                          </a:solidFill>
                          <a:latin typeface="微软雅黑" panose="020B0503020204020204" charset="-122"/>
                          <a:ea typeface="微软雅黑" panose="020B0503020204020204" charset="-122"/>
                          <a:cs typeface="微软雅黑" panose="020B0503020204020204" charset="-122"/>
                        </a:rPr>
                        <a:t>2.6</a:t>
                      </a:r>
                      <a:endParaRPr lang="en-US" altLang="zh-CN" sz="2400" b="0">
                        <a:solidFill>
                          <a:schemeClr val="tx1"/>
                        </a:solidFill>
                        <a:latin typeface="微软雅黑" panose="020B0503020204020204" charset="-122"/>
                        <a:ea typeface="微软雅黑" panose="020B0503020204020204" charset="-122"/>
                        <a:cs typeface="微软雅黑" panose="020B0503020204020204" charset="-122"/>
                      </a:endParaRPr>
                    </a:p>
                  </a:txBody>
                  <a:tcPr marL="0" marR="0" marT="0" marB="0" vert="horz" anchor="b">
                    <a:lnL w="6350" cap="flat" cmpd="sng">
                      <a:solidFill>
                        <a:srgbClr val="808080"/>
                      </a:solidFill>
                      <a:prstDash val="solid"/>
                      <a:headEnd type="none" w="med" len="med"/>
                      <a:tailEnd type="none" w="med" len="med"/>
                    </a:lnL>
                    <a:lnR w="6350" cap="flat" cmpd="sng">
                      <a:solidFill>
                        <a:srgbClr val="808080"/>
                      </a:solidFill>
                      <a:prstDash val="solid"/>
                      <a:headEnd type="none" w="med" len="med"/>
                      <a:tailEnd type="none" w="med" len="med"/>
                    </a:lnR>
                    <a:lnT w="6350" cap="flat" cmpd="sng">
                      <a:solidFill>
                        <a:srgbClr val="808080"/>
                      </a:solidFill>
                      <a:prstDash val="solid"/>
                      <a:headEnd type="none" w="med" len="med"/>
                      <a:tailEnd type="none" w="med" len="med"/>
                    </a:lnT>
                    <a:lnB w="6350" cap="flat" cmpd="sng">
                      <a:solidFill>
                        <a:srgbClr val="808080"/>
                      </a:solidFill>
                      <a:prstDash val="solid"/>
                      <a:headEnd type="none" w="med" len="med"/>
                      <a:tailEnd type="none" w="med" len="med"/>
                    </a:lnB>
                    <a:lnTlToBr>
                      <a:noFill/>
                    </a:lnTlToBr>
                    <a:lnBlToTr>
                      <a:noFill/>
                    </a:lnBlToTr>
                    <a:solidFill>
                      <a:schemeClr val="bg1">
                        <a:lumMod val="85000"/>
                      </a:schemeClr>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689985" y="3554730"/>
            <a:ext cx="17004030" cy="7365365"/>
            <a:chOff x="492922" y="1414617"/>
            <a:chExt cx="15612110" cy="7365365"/>
          </a:xfrm>
        </p:grpSpPr>
        <p:grpSp>
          <p:nvGrpSpPr>
            <p:cNvPr id="310" name="Group 310"/>
            <p:cNvGrpSpPr/>
            <p:nvPr/>
          </p:nvGrpSpPr>
          <p:grpSpPr>
            <a:xfrm>
              <a:off x="492922" y="1414617"/>
              <a:ext cx="15612110" cy="7365365"/>
              <a:chOff x="492922" y="1414617"/>
              <a:chExt cx="15612110" cy="7365365"/>
            </a:xfrm>
          </p:grpSpPr>
          <p:grpSp>
            <p:nvGrpSpPr>
              <p:cNvPr id="311" name="Group 311"/>
              <p:cNvGrpSpPr/>
              <p:nvPr/>
            </p:nvGrpSpPr>
            <p:grpSpPr>
              <a:xfrm>
                <a:off x="492922" y="1414617"/>
                <a:ext cx="15612110" cy="7365365"/>
                <a:chOff x="0" y="1393190"/>
                <a:chExt cx="15612110" cy="7365365"/>
              </a:xfrm>
            </p:grpSpPr>
            <p:sp>
              <p:nvSpPr>
                <p:cNvPr id="3" name="text 311"/>
                <p:cNvSpPr/>
                <p:nvPr/>
              </p:nvSpPr>
              <p:spPr>
                <a:xfrm>
                  <a:off x="0" y="1393190"/>
                  <a:ext cx="15612110" cy="7365365"/>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lgn="l">
                    <a:defRPr sz="2400" spc="0"/>
                  </a:pPr>
                  <a:r>
                    <a:rPr lang="zh-CN" sz="6000" spc="220">
                      <a:latin typeface="方正兰亭超细黑简体" panose="02000000000000000000" charset="-122"/>
                      <a:ea typeface="方正兰亭超细黑简体" panose="02000000000000000000" charset="-122"/>
                      <a:sym typeface="+mn-ea"/>
                    </a:rPr>
                    <a:t>经过反思，我们总结出了之前失败的原因：</a:t>
                  </a:r>
                  <a:endParaRPr lang="zh-CN" sz="6000" spc="220">
                    <a:latin typeface="方正兰亭超细黑简体" panose="02000000000000000000" charset="-122"/>
                    <a:ea typeface="方正兰亭超细黑简体" panose="02000000000000000000" charset="-122"/>
                    <a:sym typeface="+mn-ea"/>
                  </a:endParaRPr>
                </a:p>
                <a:p>
                  <a:pPr lvl="0" algn="l">
                    <a:defRPr sz="2400" spc="0"/>
                  </a:pPr>
                  <a:r>
                    <a:rPr lang="en-US" altLang="zh-CN" sz="6000" spc="220">
                      <a:latin typeface="方正兰亭超细黑简体" panose="02000000000000000000" charset="-122"/>
                      <a:ea typeface="方正兰亭超细黑简体" panose="02000000000000000000" charset="-122"/>
                    </a:rPr>
                    <a:t>1.</a:t>
                  </a:r>
                  <a:r>
                    <a:rPr lang="zh-CN" altLang="en-US" sz="6000">
                      <a:latin typeface="方正兰亭超细黑简体" panose="02000000000000000000" charset="-122"/>
                      <a:ea typeface="方正兰亭超细黑简体" panose="02000000000000000000" charset="-122"/>
                      <a:sym typeface="+mn-ea"/>
                    </a:rPr>
                    <a:t>无法戳中用户的痛点，用户对这个网站的需求度没有那么高，无法实际成为一个合格的产品</a:t>
                  </a:r>
                  <a:endParaRPr lang="zh-CN" altLang="en-US" sz="6000">
                    <a:latin typeface="方正兰亭超细黑简体" panose="02000000000000000000" charset="-122"/>
                    <a:ea typeface="方正兰亭超细黑简体" panose="02000000000000000000" charset="-122"/>
                    <a:sym typeface="+mn-ea"/>
                  </a:endParaRPr>
                </a:p>
                <a:p>
                  <a:pPr lvl="0" algn="l">
                    <a:defRPr sz="2400" spc="0"/>
                  </a:pPr>
                  <a:r>
                    <a:rPr lang="en-US" altLang="zh-CN" sz="6000" spc="220">
                      <a:latin typeface="方正兰亭超细黑简体" panose="02000000000000000000" charset="-122"/>
                      <a:ea typeface="方正兰亭超细黑简体" panose="02000000000000000000" charset="-122"/>
                    </a:rPr>
                    <a:t>2.</a:t>
                  </a:r>
                  <a:r>
                    <a:rPr lang="zh-CN" altLang="en-US" sz="6000">
                      <a:latin typeface="方正兰亭超细黑简体" panose="02000000000000000000" charset="-122"/>
                      <a:ea typeface="方正兰亭超细黑简体" panose="02000000000000000000" charset="-122"/>
                      <a:sym typeface="+mn-ea"/>
                    </a:rPr>
                    <a:t>没有搞清自己究竟想做什么，不能为潜在用户介绍清楚这个产品的功能。</a:t>
                  </a:r>
                  <a:endParaRPr lang="zh-CN" altLang="en-US" sz="6000">
                    <a:latin typeface="方正兰亭超细黑简体" panose="02000000000000000000" charset="-122"/>
                    <a:ea typeface="方正兰亭超细黑简体" panose="02000000000000000000" charset="-122"/>
                    <a:sym typeface="+mn-ea"/>
                  </a:endParaRPr>
                </a:p>
                <a:p>
                  <a:pPr lvl="0" algn="l">
                    <a:defRPr sz="2400" spc="0"/>
                  </a:pPr>
                  <a:r>
                    <a:rPr lang="en-US" altLang="zh-CN" sz="6000" spc="220">
                      <a:latin typeface="方正兰亭超细黑简体" panose="02000000000000000000" charset="-122"/>
                      <a:ea typeface="方正兰亭超细黑简体" panose="02000000000000000000" charset="-122"/>
                    </a:rPr>
                    <a:t>3.</a:t>
                  </a:r>
                  <a:r>
                    <a:rPr lang="zh-CN" altLang="en-US" sz="6000" spc="220">
                      <a:latin typeface="方正兰亭超细黑简体" panose="02000000000000000000" charset="-122"/>
                      <a:ea typeface="方正兰亭超细黑简体" panose="02000000000000000000" charset="-122"/>
                    </a:rPr>
                    <a:t>用户调查缺乏针对性，没有把重点放在潜在用户上</a:t>
                  </a:r>
                  <a:endParaRPr lang="zh-CN" altLang="en-US" sz="6000" spc="220">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2650490" y="1183005"/>
            <a:ext cx="19678015" cy="9892030"/>
            <a:chOff x="492922" y="1354292"/>
            <a:chExt cx="16065206" cy="9892030"/>
          </a:xfrm>
        </p:grpSpPr>
        <p:grpSp>
          <p:nvGrpSpPr>
            <p:cNvPr id="310" name="Group 310"/>
            <p:cNvGrpSpPr/>
            <p:nvPr/>
          </p:nvGrpSpPr>
          <p:grpSpPr>
            <a:xfrm>
              <a:off x="492922" y="1354292"/>
              <a:ext cx="16065206" cy="9892030"/>
              <a:chOff x="492922" y="1354292"/>
              <a:chExt cx="16065206" cy="9892030"/>
            </a:xfrm>
          </p:grpSpPr>
          <p:grpSp>
            <p:nvGrpSpPr>
              <p:cNvPr id="311" name="Group 311"/>
              <p:cNvGrpSpPr/>
              <p:nvPr/>
            </p:nvGrpSpPr>
            <p:grpSpPr>
              <a:xfrm>
                <a:off x="492922" y="1354292"/>
                <a:ext cx="16065206" cy="9892030"/>
                <a:chOff x="0" y="1332865"/>
                <a:chExt cx="16065206" cy="9892030"/>
              </a:xfrm>
            </p:grpSpPr>
            <p:sp>
              <p:nvSpPr>
                <p:cNvPr id="3" name="text 311"/>
                <p:cNvSpPr/>
                <p:nvPr/>
              </p:nvSpPr>
              <p:spPr>
                <a:xfrm>
                  <a:off x="0" y="1332865"/>
                  <a:ext cx="16065206" cy="989203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lgn="l">
                    <a:defRPr sz="2400" spc="0"/>
                  </a:pPr>
                  <a:r>
                    <a:rPr lang="zh-CN" altLang="en-US" sz="6000">
                      <a:latin typeface="方正兰亭超细黑简体" panose="02000000000000000000" charset="-122"/>
                      <a:ea typeface="方正兰亭超细黑简体" panose="02000000000000000000" charset="-122"/>
                      <a:sym typeface="+mn-ea"/>
                    </a:rPr>
                    <a:t>经过简单的调研与总结，我们决定删除第一个功能，将第二个功能进一步拓展发展为产品的核心。</a:t>
                  </a:r>
                  <a:endParaRPr lang="zh-CN" altLang="en-US" sz="6000">
                    <a:latin typeface="方正兰亭超细黑简体" panose="02000000000000000000" charset="-122"/>
                    <a:ea typeface="方正兰亭超细黑简体" panose="02000000000000000000" charset="-122"/>
                    <a:sym typeface="+mn-ea"/>
                  </a:endParaRPr>
                </a:p>
                <a:p>
                  <a:pPr lvl="0" algn="l">
                    <a:defRPr sz="2400" spc="0"/>
                  </a:pPr>
                  <a:endParaRPr lang="en-US" altLang="zh-CN" sz="6000" spc="220">
                    <a:latin typeface="方正兰亭超细黑简体" panose="02000000000000000000" charset="-122"/>
                    <a:ea typeface="方正兰亭超细黑简体" panose="02000000000000000000" charset="-122"/>
                  </a:endParaRPr>
                </a:p>
                <a:p>
                  <a:pPr lvl="0" algn="l">
                    <a:defRPr sz="2400" spc="0"/>
                  </a:pPr>
                  <a:r>
                    <a:rPr lang="zh-CN" altLang="en-US" sz="4800" spc="220">
                      <a:latin typeface="方正兰亭超细黑简体" panose="02000000000000000000" charset="-122"/>
                      <a:ea typeface="方正兰亭超细黑简体" panose="02000000000000000000" charset="-122"/>
                    </a:rPr>
                    <a:t>我们问了自己几个问题：</a:t>
                  </a:r>
                  <a:endParaRPr lang="zh-CN" altLang="en-US" sz="4800" spc="220">
                    <a:latin typeface="方正兰亭超细黑简体" panose="02000000000000000000" charset="-122"/>
                    <a:ea typeface="方正兰亭超细黑简体" panose="02000000000000000000" charset="-122"/>
                  </a:endParaRPr>
                </a:p>
                <a:p>
                  <a:pPr lvl="0" algn="l">
                    <a:defRPr sz="2400" spc="0"/>
                  </a:pPr>
                  <a:r>
                    <a:rPr lang="en-US" altLang="zh-CN" sz="4800" spc="220">
                      <a:latin typeface="方正兰亭超细黑简体" panose="02000000000000000000" charset="-122"/>
                      <a:ea typeface="方正兰亭超细黑简体" panose="02000000000000000000" charset="-122"/>
                    </a:rPr>
                    <a:t>1.</a:t>
                  </a:r>
                  <a:r>
                    <a:rPr lang="zh-CN" altLang="en-US" sz="4800" spc="220">
                      <a:latin typeface="方正兰亭超细黑简体" panose="02000000000000000000" charset="-122"/>
                      <a:ea typeface="方正兰亭超细黑简体" panose="02000000000000000000" charset="-122"/>
                    </a:rPr>
                    <a:t>哪些人是潜在用户？答：喜欢发动态，喜欢刷微博，热爱生活的人</a:t>
                  </a:r>
                  <a:endParaRPr lang="zh-CN" altLang="en-US" sz="4800" spc="220">
                    <a:latin typeface="方正兰亭超细黑简体" panose="02000000000000000000" charset="-122"/>
                    <a:ea typeface="方正兰亭超细黑简体" panose="02000000000000000000" charset="-122"/>
                  </a:endParaRPr>
                </a:p>
                <a:p>
                  <a:pPr lvl="0" algn="l">
                    <a:defRPr sz="2400" spc="0"/>
                  </a:pPr>
                  <a:r>
                    <a:rPr lang="en-US" altLang="zh-CN" sz="4800" spc="220">
                      <a:latin typeface="方正兰亭超细黑简体" panose="02000000000000000000" charset="-122"/>
                      <a:ea typeface="方正兰亭超细黑简体" panose="02000000000000000000" charset="-122"/>
                    </a:rPr>
                    <a:t>2.</a:t>
                  </a:r>
                  <a:r>
                    <a:rPr lang="zh-CN" altLang="en-US" sz="4800" spc="220">
                      <a:latin typeface="方正兰亭超细黑简体" panose="02000000000000000000" charset="-122"/>
                      <a:ea typeface="方正兰亭超细黑简体" panose="02000000000000000000" charset="-122"/>
                    </a:rPr>
                    <a:t>我们能为潜在用户提供什么？答：图片加文字的动态</a:t>
                  </a:r>
                  <a:endParaRPr lang="zh-CN" altLang="en-US" sz="4800" spc="220">
                    <a:latin typeface="方正兰亭超细黑简体" panose="02000000000000000000" charset="-122"/>
                    <a:ea typeface="方正兰亭超细黑简体" panose="02000000000000000000" charset="-122"/>
                  </a:endParaRPr>
                </a:p>
                <a:p>
                  <a:pPr lvl="0" algn="l">
                    <a:defRPr sz="2400" spc="0"/>
                  </a:pPr>
                  <a:r>
                    <a:rPr lang="en-US" altLang="zh-CN" sz="4800" spc="220">
                      <a:latin typeface="方正兰亭超细黑简体" panose="02000000000000000000" charset="-122"/>
                      <a:ea typeface="方正兰亭超细黑简体" panose="02000000000000000000" charset="-122"/>
                    </a:rPr>
                    <a:t>3.</a:t>
                  </a:r>
                  <a:r>
                    <a:rPr lang="zh-CN" altLang="en-US" sz="4800" spc="220">
                      <a:latin typeface="方正兰亭超细黑简体" panose="02000000000000000000" charset="-122"/>
                      <a:ea typeface="方正兰亭超细黑简体" panose="02000000000000000000" charset="-122"/>
                    </a:rPr>
                    <a:t>用户为什么要用你的产品看动态？答：微博，</a:t>
                  </a:r>
                  <a:r>
                    <a:rPr lang="en-US" altLang="zh-CN" sz="4800" spc="220">
                      <a:latin typeface="方正兰亭超细黑简体" panose="02000000000000000000" charset="-122"/>
                      <a:ea typeface="方正兰亭超细黑简体" panose="02000000000000000000" charset="-122"/>
                    </a:rPr>
                    <a:t>qq</a:t>
                  </a:r>
                  <a:r>
                    <a:rPr lang="zh-CN" altLang="en-US" sz="4800" spc="220">
                      <a:latin typeface="方正兰亭超细黑简体" panose="02000000000000000000" charset="-122"/>
                      <a:ea typeface="方正兰亭超细黑简体" panose="02000000000000000000" charset="-122"/>
                    </a:rPr>
                    <a:t>空间，朋友圈这些产品都只能让用户主动地去获取想要的信息，而我们的产品第一，借鉴了门户网站模块分类的模式，让用户能够快速看到自己想看的方面。第二，我们的产品倾向于猎奇，即让用户找到就在自己身边却从没发现的新鲜事物。</a:t>
                  </a:r>
                  <a:endParaRPr lang="zh-CN" altLang="en-US" sz="4800" spc="220">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3689986" y="1863090"/>
            <a:ext cx="17004030" cy="8861425"/>
            <a:chOff x="502251" y="308447"/>
            <a:chExt cx="15612110" cy="8861425"/>
          </a:xfrm>
        </p:grpSpPr>
        <p:grpSp>
          <p:nvGrpSpPr>
            <p:cNvPr id="310" name="Group 310"/>
            <p:cNvGrpSpPr/>
            <p:nvPr/>
          </p:nvGrpSpPr>
          <p:grpSpPr>
            <a:xfrm>
              <a:off x="502251" y="308447"/>
              <a:ext cx="15612110" cy="8861425"/>
              <a:chOff x="502251" y="308447"/>
              <a:chExt cx="15612110" cy="8861425"/>
            </a:xfrm>
          </p:grpSpPr>
          <p:grpSp>
            <p:nvGrpSpPr>
              <p:cNvPr id="311" name="Group 311"/>
              <p:cNvGrpSpPr/>
              <p:nvPr/>
            </p:nvGrpSpPr>
            <p:grpSpPr>
              <a:xfrm>
                <a:off x="502251" y="308447"/>
                <a:ext cx="15612110" cy="8861425"/>
                <a:chOff x="9329" y="287020"/>
                <a:chExt cx="15612110" cy="8861425"/>
              </a:xfrm>
            </p:grpSpPr>
            <p:sp>
              <p:nvSpPr>
                <p:cNvPr id="3" name="text 311"/>
                <p:cNvSpPr/>
                <p:nvPr/>
              </p:nvSpPr>
              <p:spPr>
                <a:xfrm>
                  <a:off x="9329" y="287020"/>
                  <a:ext cx="15612110" cy="8861425"/>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a:lnSpc>
                      <a:spcPct val="120000"/>
                    </a:lnSpc>
                  </a:pPr>
                  <a:r>
                    <a:rPr lang="zh-CN" altLang="en-US" sz="4800">
                      <a:latin typeface="方正兰亭超细黑简体" panose="02000000000000000000" charset="-122"/>
                      <a:ea typeface="方正兰亭超细黑简体" panose="02000000000000000000" charset="-122"/>
                      <a:sym typeface="+mn-ea"/>
                    </a:rPr>
                    <a:t>小组各成员各自去调研了类似的产品，找到了以下几个类似产品：</a:t>
                  </a:r>
                  <a:endParaRPr lang="zh-CN" altLang="en-US" sz="4800">
                    <a:latin typeface="方正兰亭超细黑简体" panose="02000000000000000000" charset="-122"/>
                    <a:ea typeface="方正兰亭超细黑简体" panose="02000000000000000000" charset="-122"/>
                    <a:sym typeface="+mn-ea"/>
                  </a:endParaRPr>
                </a:p>
                <a:p>
                  <a:pPr>
                    <a:lnSpc>
                      <a:spcPct val="120000"/>
                    </a:lnSpc>
                  </a:pPr>
                  <a:endParaRPr lang="zh-CN" altLang="en-US" sz="4800">
                    <a:latin typeface="方正兰亭超细黑简体" panose="02000000000000000000" charset="-122"/>
                    <a:ea typeface="方正兰亭超细黑简体" panose="02000000000000000000" charset="-122"/>
                  </a:endParaRPr>
                </a:p>
                <a:p>
                  <a:pPr>
                    <a:lnSpc>
                      <a:spcPct val="120000"/>
                    </a:lnSpc>
                  </a:pPr>
                  <a:r>
                    <a:rPr lang="en-US" altLang="zh-CN" sz="6600">
                      <a:latin typeface="方正兰亭超细黑简体" panose="02000000000000000000" charset="-122"/>
                      <a:ea typeface="方正兰亭超细黑简体" panose="02000000000000000000" charset="-122"/>
                      <a:sym typeface="+mn-ea"/>
                    </a:rPr>
                    <a:t>1.Tumblr 2.</a:t>
                  </a:r>
                  <a:r>
                    <a:rPr lang="zh-CN" altLang="en-US" sz="6600">
                      <a:latin typeface="方正兰亭超细黑简体" panose="02000000000000000000" charset="-122"/>
                      <a:ea typeface="方正兰亭超细黑简体" panose="02000000000000000000" charset="-122"/>
                      <a:sym typeface="+mn-ea"/>
                    </a:rPr>
                    <a:t>快手 </a:t>
                  </a:r>
                  <a:r>
                    <a:rPr lang="en-US" altLang="zh-CN" sz="6600">
                      <a:latin typeface="方正兰亭超细黑简体" panose="02000000000000000000" charset="-122"/>
                      <a:ea typeface="方正兰亭超细黑简体" panose="02000000000000000000" charset="-122"/>
                      <a:sym typeface="+mn-ea"/>
                    </a:rPr>
                    <a:t>3.Instgram</a:t>
                  </a:r>
                  <a:endParaRPr lang="en-US" altLang="zh-CN" sz="6600">
                    <a:latin typeface="方正兰亭超细黑简体" panose="02000000000000000000" charset="-122"/>
                    <a:ea typeface="方正兰亭超细黑简体" panose="02000000000000000000" charset="-122"/>
                    <a:sym typeface="+mn-ea"/>
                  </a:endParaRPr>
                </a:p>
                <a:p>
                  <a:pPr>
                    <a:lnSpc>
                      <a:spcPct val="120000"/>
                    </a:lnSpc>
                  </a:pPr>
                  <a:endParaRPr lang="en-US" altLang="zh-CN" sz="6600">
                    <a:latin typeface="方正兰亭超细黑简体" panose="02000000000000000000" charset="-122"/>
                    <a:ea typeface="方正兰亭超细黑简体" panose="02000000000000000000" charset="-122"/>
                  </a:endParaRPr>
                </a:p>
                <a:p>
                  <a:pPr>
                    <a:lnSpc>
                      <a:spcPct val="120000"/>
                    </a:lnSpc>
                  </a:pPr>
                  <a:r>
                    <a:rPr lang="en-US" altLang="zh-CN" sz="4800">
                      <a:latin typeface="方正兰亭超细黑简体" panose="02000000000000000000" charset="-122"/>
                      <a:ea typeface="方正兰亭超细黑简体" panose="02000000000000000000" charset="-122"/>
                      <a:sym typeface="+mn-ea"/>
                    </a:rPr>
                    <a:t>Tumblr</a:t>
                  </a:r>
                  <a:r>
                    <a:rPr lang="zh-CN" altLang="en-US" sz="4800">
                      <a:latin typeface="方正兰亭超细黑简体" panose="02000000000000000000" charset="-122"/>
                      <a:ea typeface="方正兰亭超细黑简体" panose="02000000000000000000" charset="-122"/>
                      <a:sym typeface="+mn-ea"/>
                    </a:rPr>
                    <a:t>侧重于个人轻博客的分享</a:t>
                  </a:r>
                  <a:endParaRPr lang="zh-CN" altLang="en-US" sz="4800">
                    <a:latin typeface="方正兰亭超细黑简体" panose="02000000000000000000" charset="-122"/>
                    <a:ea typeface="方正兰亭超细黑简体" panose="02000000000000000000" charset="-122"/>
                  </a:endParaRPr>
                </a:p>
                <a:p>
                  <a:pPr>
                    <a:lnSpc>
                      <a:spcPct val="120000"/>
                    </a:lnSpc>
                  </a:pPr>
                  <a:r>
                    <a:rPr lang="zh-CN" altLang="en-US" sz="4800">
                      <a:latin typeface="方正兰亭超细黑简体" panose="02000000000000000000" charset="-122"/>
                      <a:ea typeface="方正兰亭超细黑简体" panose="02000000000000000000" charset="-122"/>
                      <a:sym typeface="+mn-ea"/>
                    </a:rPr>
                    <a:t>快手侧重于即时录像分享</a:t>
                  </a:r>
                  <a:endParaRPr lang="zh-CN" altLang="en-US" sz="4800">
                    <a:latin typeface="方正兰亭超细黑简体" panose="02000000000000000000" charset="-122"/>
                    <a:ea typeface="方正兰亭超细黑简体" panose="02000000000000000000" charset="-122"/>
                  </a:endParaRPr>
                </a:p>
                <a:p>
                  <a:pPr>
                    <a:lnSpc>
                      <a:spcPct val="120000"/>
                    </a:lnSpc>
                  </a:pPr>
                  <a:r>
                    <a:rPr lang="en-US" altLang="zh-CN" sz="4800">
                      <a:latin typeface="方正兰亭超细黑简体" panose="02000000000000000000" charset="-122"/>
                      <a:ea typeface="方正兰亭超细黑简体" panose="02000000000000000000" charset="-122"/>
                      <a:sym typeface="+mn-ea"/>
                    </a:rPr>
                    <a:t>Instgram</a:t>
                  </a:r>
                  <a:r>
                    <a:rPr lang="zh-CN" altLang="en-US" sz="4800">
                      <a:latin typeface="方正兰亭超细黑简体" panose="02000000000000000000" charset="-122"/>
                      <a:ea typeface="方正兰亭超细黑简体" panose="02000000000000000000" charset="-122"/>
                      <a:sym typeface="+mn-ea"/>
                    </a:rPr>
                    <a:t>是一个全球的图片分享社区</a:t>
                  </a:r>
                  <a:endParaRPr lang="zh-CN" altLang="en-US" sz="4800">
                    <a:latin typeface="方正兰亭超细黑简体" panose="02000000000000000000" charset="-122"/>
                    <a:ea typeface="方正兰亭超细黑简体" panose="02000000000000000000" charset="-122"/>
                    <a:sym typeface="+mn-ea"/>
                  </a:endParaRPr>
                </a:p>
                <a:p>
                  <a:pPr>
                    <a:lnSpc>
                      <a:spcPct val="120000"/>
                    </a:lnSpc>
                  </a:pPr>
                  <a:endParaRPr lang="zh-CN" altLang="en-US" sz="6000" spc="220">
                    <a:latin typeface="方正兰亭超细黑简体" panose="02000000000000000000" charset="-122"/>
                    <a:ea typeface="方正兰亭超细黑简体" panose="02000000000000000000" charset="-122"/>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51" name="Group 51"/>
        <p:cNvGrpSpPr/>
        <p:nvPr/>
      </p:nvGrpSpPr>
      <p:grpSpPr>
        <a:xfrm>
          <a:off x="0" y="0"/>
          <a:ext cx="0" cy="0"/>
          <a:chOff x="0" y="0"/>
          <a:chExt cx="0" cy="0"/>
        </a:xfrm>
      </p:grpSpPr>
      <p:grpSp>
        <p:nvGrpSpPr>
          <p:cNvPr id="0" name="Group 0"/>
          <p:cNvGrpSpPr/>
          <p:nvPr/>
        </p:nvGrpSpPr>
        <p:grpSpPr>
          <a:xfrm>
            <a:off x="0" y="0"/>
            <a:ext cx="24384000" cy="13716000"/>
            <a:chOff x="0" y="0"/>
            <a:chExt cx="24384000" cy="13716000"/>
          </a:xfrm>
        </p:grpSpPr>
      </p:grpSp>
      <p:grpSp>
        <p:nvGrpSpPr>
          <p:cNvPr id="309" name="Group 309"/>
          <p:cNvGrpSpPr/>
          <p:nvPr/>
        </p:nvGrpSpPr>
        <p:grpSpPr>
          <a:xfrm>
            <a:off x="2861945" y="2161540"/>
            <a:ext cx="17832070" cy="2524760"/>
            <a:chOff x="-267336" y="21427"/>
            <a:chExt cx="16372368" cy="2524760"/>
          </a:xfrm>
        </p:grpSpPr>
        <p:grpSp>
          <p:nvGrpSpPr>
            <p:cNvPr id="310" name="Group 310"/>
            <p:cNvGrpSpPr/>
            <p:nvPr/>
          </p:nvGrpSpPr>
          <p:grpSpPr>
            <a:xfrm>
              <a:off x="-267336" y="21427"/>
              <a:ext cx="16372368" cy="2524760"/>
              <a:chOff x="-267336" y="21427"/>
              <a:chExt cx="16372368" cy="2524760"/>
            </a:xfrm>
          </p:grpSpPr>
          <p:grpSp>
            <p:nvGrpSpPr>
              <p:cNvPr id="311" name="Group 311"/>
              <p:cNvGrpSpPr/>
              <p:nvPr/>
            </p:nvGrpSpPr>
            <p:grpSpPr>
              <a:xfrm>
                <a:off x="-267336" y="21427"/>
                <a:ext cx="16372368" cy="2524760"/>
                <a:chOff x="-760258" y="0"/>
                <a:chExt cx="16372368" cy="2524760"/>
              </a:xfrm>
            </p:grpSpPr>
            <p:sp>
              <p:nvSpPr>
                <p:cNvPr id="3" name="text 311"/>
                <p:cNvSpPr/>
                <p:nvPr/>
              </p:nvSpPr>
              <p:spPr>
                <a:xfrm>
                  <a:off x="-760258" y="0"/>
                  <a:ext cx="16372368" cy="2524760"/>
                </a:xfrm>
                <a:prstGeom prst="rect">
                  <a:avLst/>
                </a:prstGeom>
                <a:ln w="25400">
                  <a:miter lim="400000"/>
                </a:ln>
              </p:spPr>
              <p:txBody>
                <a:bodyPr wrap="square" lIns="0" tIns="0" rIns="0" bIns="0" numCol="1" anchor="t">
                  <a:spAutoFit/>
                </a:bodyPr>
                <a:lstStyle>
                  <a:lvl1pPr algn="ctr">
                    <a:lnSpc>
                      <a:spcPct val="114000"/>
                    </a:lnSpc>
                    <a:defRPr spc="220">
                      <a:solidFill>
                        <a:srgbClr val="F2F2F2">
                          <a:alpha val="100000"/>
                        </a:srgbClr>
                      </a:solidFill>
                      <a:latin typeface="安卓中文"/>
                      <a:ea typeface="安卓中文"/>
                      <a:cs typeface="安卓中文"/>
                      <a:sym typeface="安卓中文"/>
                    </a:defRPr>
                  </a:lvl1pPr>
                </a:lstStyle>
                <a:p>
                  <a:pPr lvl="0" algn="l">
                    <a:defRPr sz="2400" spc="0"/>
                  </a:pPr>
                  <a:r>
                    <a:rPr lang="en-US" altLang="zh-CN" sz="7200" spc="220">
                      <a:latin typeface="方正兰亭超细黑简体" panose="02000000000000000000" charset="-122"/>
                      <a:ea typeface="方正兰亭超细黑简体" panose="02000000000000000000" charset="-122"/>
                      <a:sym typeface="+mn-ea"/>
                    </a:rPr>
                    <a:t>V2.</a:t>
                  </a:r>
                  <a:r>
                    <a:rPr lang="zh-CN" altLang="en-US" sz="7200" spc="220">
                      <a:latin typeface="方正兰亭超细黑简体" panose="02000000000000000000" charset="-122"/>
                      <a:ea typeface="方正兰亭超细黑简体" panose="02000000000000000000" charset="-122"/>
                      <a:sym typeface="+mn-ea"/>
                    </a:rPr>
                    <a:t>类似</a:t>
                  </a:r>
                  <a:r>
                    <a:rPr lang="en-US" altLang="zh-CN" sz="7200" spc="220">
                      <a:latin typeface="方正兰亭超细黑简体" panose="02000000000000000000" charset="-122"/>
                      <a:ea typeface="方正兰亭超细黑简体" panose="02000000000000000000" charset="-122"/>
                      <a:sym typeface="+mn-ea"/>
                    </a:rPr>
                    <a:t>instagram</a:t>
                  </a:r>
                  <a:r>
                    <a:rPr lang="zh-CN" altLang="en-US" sz="7200" spc="220">
                      <a:latin typeface="方正兰亭超细黑简体" panose="02000000000000000000" charset="-122"/>
                      <a:ea typeface="方正兰亭超细黑简体" panose="02000000000000000000" charset="-122"/>
                      <a:sym typeface="+mn-ea"/>
                    </a:rPr>
                    <a:t>的一个让用户记录，分享，发现生活的图片影像社区</a:t>
                  </a:r>
                  <a:r>
                    <a:rPr lang="en-US" altLang="zh-CN" sz="7200" spc="220">
                      <a:latin typeface="方正兰亭超细黑简体" panose="02000000000000000000" charset="-122"/>
                      <a:ea typeface="方正兰亭超细黑简体" panose="02000000000000000000" charset="-122"/>
                      <a:sym typeface="+mn-ea"/>
                    </a:rPr>
                    <a:t>-discover</a:t>
                  </a:r>
                  <a:endParaRPr lang="en-US" altLang="zh-CN" sz="7200" spc="220">
                    <a:latin typeface="方正兰亭超细黑简体" panose="02000000000000000000" charset="-122"/>
                    <a:ea typeface="方正兰亭超细黑简体" panose="02000000000000000000" charset="-122"/>
                    <a:sym typeface="+mn-ea"/>
                  </a:endParaRPr>
                </a:p>
              </p:txBody>
            </p:sp>
          </p:grpSp>
        </p:grpSp>
      </p:grpSp>
      <p:graphicFrame>
        <p:nvGraphicFramePr>
          <p:cNvPr id="1" name="对象 0"/>
          <p:cNvGraphicFramePr/>
          <p:nvPr/>
        </p:nvGraphicFramePr>
        <p:xfrm>
          <a:off x="1003300" y="7353300"/>
          <a:ext cx="10718800" cy="4902835"/>
        </p:xfrm>
        <a:graphic>
          <a:graphicData uri="http://schemas.openxmlformats.org/presentationml/2006/ole">
            <mc:AlternateContent xmlns:mc="http://schemas.openxmlformats.org/markup-compatibility/2006">
              <mc:Choice xmlns:v="urn:schemas-microsoft-com:vml" Requires="v">
                <p:oleObj spid="_x0000_s2" name="" r:id="rId2" imgW="11621770" imgH="5806440" progId="Paint.Picture">
                  <p:embed/>
                </p:oleObj>
              </mc:Choice>
              <mc:Fallback>
                <p:oleObj name="" r:id="rId2" imgW="11621770" imgH="5806440" progId="Paint.Picture">
                  <p:embed/>
                  <p:pic>
                    <p:nvPicPr>
                      <p:cNvPr id="0" name="图片 1"/>
                      <p:cNvPicPr/>
                      <p:nvPr/>
                    </p:nvPicPr>
                    <p:blipFill>
                      <a:blip r:embed="rId3"/>
                      <a:stretch>
                        <a:fillRect/>
                      </a:stretch>
                    </p:blipFill>
                    <p:spPr>
                      <a:xfrm>
                        <a:off x="1003300" y="7353300"/>
                        <a:ext cx="10718800" cy="4902835"/>
                      </a:xfrm>
                      <a:prstGeom prst="rect">
                        <a:avLst/>
                      </a:prstGeom>
                    </p:spPr>
                  </p:pic>
                </p:oleObj>
              </mc:Fallback>
            </mc:AlternateContent>
          </a:graphicData>
        </a:graphic>
      </p:graphicFrame>
      <p:sp>
        <p:nvSpPr>
          <p:cNvPr id="4" name="文本框 3"/>
          <p:cNvSpPr txBox="1"/>
          <p:nvPr/>
        </p:nvSpPr>
        <p:spPr>
          <a:xfrm>
            <a:off x="4333875" y="5822950"/>
            <a:ext cx="4204970" cy="1014730"/>
          </a:xfrm>
          <a:prstGeom prst="rect">
            <a:avLst/>
          </a:prstGeom>
          <a:noFill/>
        </p:spPr>
        <p:txBody>
          <a:bodyPr wrap="square" rtlCol="0">
            <a:spAutoFit/>
          </a:bodyPr>
          <a:p>
            <a:r>
              <a:rPr lang="en-US" altLang="zh-CN" sz="6000">
                <a:solidFill>
                  <a:schemeClr val="bg1"/>
                </a:solidFill>
                <a:latin typeface="方正兰亭超细黑简体" panose="02000000000000000000" charset="-122"/>
                <a:ea typeface="方正兰亭超细黑简体" panose="02000000000000000000" charset="-122"/>
              </a:rPr>
              <a:t>Instagram</a:t>
            </a:r>
            <a:endParaRPr lang="en-US" altLang="zh-CN" sz="6000">
              <a:solidFill>
                <a:schemeClr val="bg1"/>
              </a:solidFill>
              <a:latin typeface="方正兰亭超细黑简体" panose="02000000000000000000" charset="-122"/>
              <a:ea typeface="方正兰亭超细黑简体" panose="02000000000000000000" charset="-122"/>
            </a:endParaRPr>
          </a:p>
        </p:txBody>
      </p:sp>
      <p:pic>
        <p:nvPicPr>
          <p:cNvPr id="5" name="图片 4"/>
          <p:cNvPicPr>
            <a:picLocks noChangeAspect="1"/>
          </p:cNvPicPr>
          <p:nvPr/>
        </p:nvPicPr>
        <p:blipFill>
          <a:blip r:embed="rId4"/>
          <a:stretch>
            <a:fillRect/>
          </a:stretch>
        </p:blipFill>
        <p:spPr>
          <a:xfrm>
            <a:off x="12828270" y="7353300"/>
            <a:ext cx="10406380" cy="4904740"/>
          </a:xfrm>
          <a:prstGeom prst="rect">
            <a:avLst/>
          </a:prstGeom>
        </p:spPr>
      </p:pic>
      <p:sp>
        <p:nvSpPr>
          <p:cNvPr id="6" name="文本框 5"/>
          <p:cNvSpPr txBox="1"/>
          <p:nvPr/>
        </p:nvSpPr>
        <p:spPr>
          <a:xfrm>
            <a:off x="15869920" y="5806440"/>
            <a:ext cx="4204970" cy="1014730"/>
          </a:xfrm>
          <a:prstGeom prst="rect">
            <a:avLst/>
          </a:prstGeom>
          <a:noFill/>
        </p:spPr>
        <p:txBody>
          <a:bodyPr wrap="square" rtlCol="0">
            <a:spAutoFit/>
          </a:bodyPr>
          <a:p>
            <a:r>
              <a:rPr lang="en-US" altLang="zh-CN" sz="6000">
                <a:solidFill>
                  <a:schemeClr val="bg1"/>
                </a:solidFill>
                <a:latin typeface="方正兰亭超细黑简体" panose="02000000000000000000" charset="-122"/>
                <a:ea typeface="方正兰亭超细黑简体" panose="02000000000000000000" charset="-122"/>
              </a:rPr>
              <a:t>Discover</a:t>
            </a:r>
            <a:endParaRPr lang="en-US" altLang="zh-CN" sz="6000">
              <a:solidFill>
                <a:schemeClr val="bg1"/>
              </a:solidFill>
              <a:latin typeface="方正兰亭超细黑简体" panose="02000000000000000000" charset="-122"/>
              <a:ea typeface="方正兰亭超细黑简体" panose="02000000000000000000"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2371</Words>
  <Application>WPS 演示</Application>
  <PresentationFormat>On-screen Show (4:3)</PresentationFormat>
  <Paragraphs>190</Paragraphs>
  <Slides>34</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11</vt:i4>
      </vt:variant>
      <vt:variant>
        <vt:lpstr>幻灯片标题</vt:lpstr>
      </vt:variant>
      <vt:variant>
        <vt:i4>34</vt:i4>
      </vt:variant>
    </vt:vector>
  </HeadingPairs>
  <TitlesOfParts>
    <vt:vector size="56" baseType="lpstr">
      <vt:lpstr>Arial</vt:lpstr>
      <vt:lpstr>宋体</vt:lpstr>
      <vt:lpstr>Wingdings</vt:lpstr>
      <vt:lpstr>安卓中文</vt:lpstr>
      <vt:lpstr>方正兰亭超细黑简体</vt:lpstr>
      <vt:lpstr>HelveticaNeueLT Pro 67 MdCn</vt:lpstr>
      <vt:lpstr>微软雅黑</vt:lpstr>
      <vt:lpstr>Segoe Print</vt:lpstr>
      <vt:lpstr>Arial Unicode MS</vt:lpstr>
      <vt:lpstr>Calibri</vt:lpstr>
      <vt:lpstr>Office Theme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YiJianShengCheng</dc:title>
  <dc:creator>flr</dc:creator>
  <cp:lastModifiedBy>SHIYONG</cp:lastModifiedBy>
  <cp:revision>27</cp:revision>
  <dcterms:created xsi:type="dcterms:W3CDTF">2011-04-03T21:06:00Z</dcterms:created>
  <dcterms:modified xsi:type="dcterms:W3CDTF">2017-12-25T09:05:38Z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